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4"/>
  </p:sldMasterIdLst>
  <p:notesMasterIdLst>
    <p:notesMasterId r:id="rId96"/>
  </p:notesMasterIdLst>
  <p:handoutMasterIdLst>
    <p:handoutMasterId r:id="rId97"/>
  </p:handoutMasterIdLst>
  <p:sldIdLst>
    <p:sldId id="474" r:id="rId5"/>
    <p:sldId id="478" r:id="rId6"/>
    <p:sldId id="476" r:id="rId7"/>
    <p:sldId id="477" r:id="rId8"/>
    <p:sldId id="479" r:id="rId9"/>
    <p:sldId id="525" r:id="rId10"/>
    <p:sldId id="480" r:id="rId11"/>
    <p:sldId id="501" r:id="rId12"/>
    <p:sldId id="576" r:id="rId13"/>
    <p:sldId id="524" r:id="rId14"/>
    <p:sldId id="526" r:id="rId15"/>
    <p:sldId id="493" r:id="rId16"/>
    <p:sldId id="481" r:id="rId17"/>
    <p:sldId id="484" r:id="rId18"/>
    <p:sldId id="527" r:id="rId19"/>
    <p:sldId id="550" r:id="rId20"/>
    <p:sldId id="482" r:id="rId21"/>
    <p:sldId id="485" r:id="rId22"/>
    <p:sldId id="495" r:id="rId23"/>
    <p:sldId id="528" r:id="rId24"/>
    <p:sldId id="539" r:id="rId25"/>
    <p:sldId id="530" r:id="rId26"/>
    <p:sldId id="531" r:id="rId27"/>
    <p:sldId id="542" r:id="rId28"/>
    <p:sldId id="483" r:id="rId29"/>
    <p:sldId id="512" r:id="rId30"/>
    <p:sldId id="515" r:id="rId31"/>
    <p:sldId id="513" r:id="rId32"/>
    <p:sldId id="504" r:id="rId33"/>
    <p:sldId id="540" r:id="rId34"/>
    <p:sldId id="541" r:id="rId35"/>
    <p:sldId id="514" r:id="rId36"/>
    <p:sldId id="560" r:id="rId37"/>
    <p:sldId id="564" r:id="rId38"/>
    <p:sldId id="568" r:id="rId39"/>
    <p:sldId id="555" r:id="rId40"/>
    <p:sldId id="538" r:id="rId41"/>
    <p:sldId id="533" r:id="rId42"/>
    <p:sldId id="534" r:id="rId43"/>
    <p:sldId id="537" r:id="rId44"/>
    <p:sldId id="556" r:id="rId45"/>
    <p:sldId id="535" r:id="rId46"/>
    <p:sldId id="553" r:id="rId47"/>
    <p:sldId id="557" r:id="rId48"/>
    <p:sldId id="554" r:id="rId49"/>
    <p:sldId id="566" r:id="rId50"/>
    <p:sldId id="567" r:id="rId51"/>
    <p:sldId id="529" r:id="rId52"/>
    <p:sldId id="518" r:id="rId53"/>
    <p:sldId id="489" r:id="rId54"/>
    <p:sldId id="523" r:id="rId55"/>
    <p:sldId id="520" r:id="rId56"/>
    <p:sldId id="521" r:id="rId57"/>
    <p:sldId id="522" r:id="rId58"/>
    <p:sldId id="519" r:id="rId59"/>
    <p:sldId id="543" r:id="rId60"/>
    <p:sldId id="544" r:id="rId61"/>
    <p:sldId id="486" r:id="rId62"/>
    <p:sldId id="506" r:id="rId63"/>
    <p:sldId id="508" r:id="rId64"/>
    <p:sldId id="505" r:id="rId65"/>
    <p:sldId id="570" r:id="rId66"/>
    <p:sldId id="552" r:id="rId67"/>
    <p:sldId id="545" r:id="rId68"/>
    <p:sldId id="509" r:id="rId69"/>
    <p:sldId id="516" r:id="rId70"/>
    <p:sldId id="517" r:id="rId71"/>
    <p:sldId id="510" r:id="rId72"/>
    <p:sldId id="546" r:id="rId73"/>
    <p:sldId id="487" r:id="rId74"/>
    <p:sldId id="562" r:id="rId75"/>
    <p:sldId id="563" r:id="rId76"/>
    <p:sldId id="565" r:id="rId77"/>
    <p:sldId id="511" r:id="rId78"/>
    <p:sldId id="572" r:id="rId79"/>
    <p:sldId id="547" r:id="rId80"/>
    <p:sldId id="574" r:id="rId81"/>
    <p:sldId id="488" r:id="rId82"/>
    <p:sldId id="558" r:id="rId83"/>
    <p:sldId id="559" r:id="rId84"/>
    <p:sldId id="573" r:id="rId85"/>
    <p:sldId id="548" r:id="rId86"/>
    <p:sldId id="561" r:id="rId87"/>
    <p:sldId id="496" r:id="rId88"/>
    <p:sldId id="569" r:id="rId89"/>
    <p:sldId id="451" r:id="rId90"/>
    <p:sldId id="575" r:id="rId91"/>
    <p:sldId id="549" r:id="rId92"/>
    <p:sldId id="497" r:id="rId93"/>
    <p:sldId id="498" r:id="rId94"/>
    <p:sldId id="551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C5"/>
    <a:srgbClr val="E20000"/>
    <a:srgbClr val="C40000"/>
    <a:srgbClr val="800000"/>
    <a:srgbClr val="676767"/>
    <a:srgbClr val="3E96D2"/>
    <a:srgbClr val="5DC8DF"/>
    <a:srgbClr val="DEDFDD"/>
    <a:srgbClr val="4A91C2"/>
    <a:srgbClr val="00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0" autoAdjust="0"/>
    <p:restoredTop sz="94662" autoAdjust="0"/>
  </p:normalViewPr>
  <p:slideViewPr>
    <p:cSldViewPr snapToGrid="0" snapToObjects="1">
      <p:cViewPr>
        <p:scale>
          <a:sx n="100" d="100"/>
          <a:sy n="100" d="100"/>
        </p:scale>
        <p:origin x="-1088" y="-128"/>
      </p:cViewPr>
      <p:guideLst>
        <p:guide orient="horz" pos="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viewProps" Target="viewProps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0E0C9-B8DE-2946-8BF7-6F01E746896F}" type="datetimeFigureOut">
              <a:rPr lang="en-US" smtClean="0"/>
              <a:t>3/10/15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8A07C-9C56-C24D-81D4-587317A77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63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84D76-E831-6A4B-8EAF-7EC2C2504F45}" type="datetimeFigureOut">
              <a:rPr lang="en-US" smtClean="0"/>
              <a:t>3/10/15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B2846-5BC4-2A44-ABC8-E007A49BB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88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creativecommons.org/licenses/by-sa/3.0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tfritz/en" TargetMode="External"/><Relationship Id="rId4" Type="http://schemas.openxmlformats.org/officeDocument/2006/relationships/hyperlink" Target="http://www.slideshare.net/ToddFritz" TargetMode="External"/><Relationship Id="rId5" Type="http://schemas.openxmlformats.org/officeDocument/2006/relationships/hyperlink" Target="https://github.com/todd-fritz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hyperlink" Target="mailto:tafritz@hotmail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88247"/>
            <a:ext cx="7772400" cy="1258619"/>
          </a:xfrm>
        </p:spPr>
        <p:txBody>
          <a:bodyPr anchor="ctr" anchorCtr="0">
            <a:normAutofit/>
          </a:bodyPr>
          <a:lstStyle>
            <a:lvl1pPr indent="0" algn="ctr">
              <a:defRPr sz="4000" b="1">
                <a:solidFill>
                  <a:srgbClr val="E20000"/>
                </a:solidFill>
              </a:defRPr>
            </a:lvl1pPr>
          </a:lstStyle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67002"/>
            <a:ext cx="7772400" cy="149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Gill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1" y="4521210"/>
            <a:ext cx="3056759" cy="15239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2400" b="0" i="0">
                <a:solidFill>
                  <a:srgbClr val="595959"/>
                </a:solidFill>
              </a:defRPr>
            </a:lvl1pPr>
            <a:lvl2pPr marL="457200" indent="0" algn="ctr">
              <a:buFontTx/>
              <a:buNone/>
              <a:defRPr sz="1000" b="1" i="0">
                <a:solidFill>
                  <a:srgbClr val="5DC8DF"/>
                </a:solidFill>
              </a:defRPr>
            </a:lvl2pPr>
            <a:lvl3pPr marL="914400" indent="0" algn="ctr">
              <a:buFontTx/>
              <a:buNone/>
              <a:defRPr sz="1000" b="1" i="0">
                <a:solidFill>
                  <a:srgbClr val="5DC8DF"/>
                </a:solidFill>
              </a:defRPr>
            </a:lvl3pPr>
            <a:lvl4pPr marL="1371600" indent="0" algn="ctr">
              <a:buFontTx/>
              <a:buNone/>
              <a:defRPr sz="1000" b="1" i="0">
                <a:solidFill>
                  <a:srgbClr val="5DC8DF"/>
                </a:solidFill>
              </a:defRPr>
            </a:lvl4pPr>
            <a:lvl5pPr marL="1828800" indent="0" algn="ctr">
              <a:buFontTx/>
              <a:buNone/>
              <a:defRPr sz="1000" b="1" i="0">
                <a:solidFill>
                  <a:srgbClr val="5DC8DF"/>
                </a:solidFill>
              </a:defRPr>
            </a:lvl5pPr>
          </a:lstStyle>
          <a:p>
            <a:pPr lvl="0"/>
            <a:r>
              <a:rPr lang="en-US" dirty="0" smtClean="0"/>
              <a:t>Author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5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1" y="6493933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269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152401" y="829733"/>
            <a:ext cx="8839200" cy="5596467"/>
          </a:xfrm>
          <a:prstGeom prst="rect">
            <a:avLst/>
          </a:prstGeom>
        </p:spPr>
        <p:txBody>
          <a:bodyPr lIns="0" rIns="0" numCol="1"/>
          <a:lstStyle>
            <a:lvl1pPr marL="4572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2401" y="685800"/>
            <a:ext cx="8839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683928" y="6475968"/>
            <a:ext cx="369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u="sng" dirty="0" smtClean="0">
                <a:hlinkClick r:id="rId2"/>
              </a:rPr>
              <a:t>License:</a:t>
            </a:r>
            <a:r>
              <a:rPr lang="en-US" sz="1800" u="sng" baseline="0" dirty="0" smtClean="0">
                <a:hlinkClick r:id="rId2"/>
              </a:rPr>
              <a:t>  </a:t>
            </a:r>
            <a:r>
              <a:rPr lang="en-US" sz="1800" dirty="0" smtClean="0">
                <a:hlinkClick r:id="rId2"/>
              </a:rPr>
              <a:t>CC BY-SA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0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1" y="6493933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269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152401" y="829733"/>
            <a:ext cx="8839200" cy="5596467"/>
          </a:xfrm>
          <a:prstGeom prst="rect">
            <a:avLst/>
          </a:prstGeom>
        </p:spPr>
        <p:txBody>
          <a:bodyPr lIns="0" rIns="0" numCol="1"/>
          <a:lstStyle>
            <a:lvl1pPr marL="4572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74295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74320">
              <a:spcBef>
                <a:spcPts val="500"/>
              </a:spcBef>
              <a:buClr>
                <a:srgbClr val="E20000"/>
              </a:buClr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8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9473" y="6493933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2328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1" y="685800"/>
            <a:ext cx="8839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3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9473" y="6493933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62328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01" y="685800"/>
            <a:ext cx="8839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2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4309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4309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5138615"/>
            <a:ext cx="8229600" cy="11431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389473" y="6493933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2328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1" y="685800"/>
            <a:ext cx="8839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3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March 11,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2401" y="685800"/>
            <a:ext cx="8839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0138"/>
            <a:ext cx="3008313" cy="8145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10138"/>
            <a:ext cx="5111750" cy="47160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742950" indent="-285750">
              <a:buClr>
                <a:srgbClr val="5DC8DF"/>
              </a:buClr>
              <a:buFont typeface="Wingdings" charset="2"/>
              <a:buChar char="§"/>
              <a:defRPr sz="2000"/>
            </a:lvl2pPr>
            <a:lvl3pPr>
              <a:buClr>
                <a:srgbClr val="676767"/>
              </a:buCl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24690"/>
            <a:ext cx="3008313" cy="3901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March 11,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54000" y="274638"/>
            <a:ext cx="6615726" cy="103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0" i="0" kern="1200" cap="none" baseline="0">
                <a:solidFill>
                  <a:schemeClr val="bg1"/>
                </a:solidFill>
                <a:latin typeface="Helvetica Neue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1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4526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692411" y="1872069"/>
            <a:ext cx="469053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3366FF"/>
              </a:solidFill>
              <a:latin typeface="Gill Sans"/>
              <a:cs typeface="Gill Sans"/>
              <a:hlinkClick r:id="rId2"/>
            </a:endParaRPr>
          </a:p>
          <a:p>
            <a:pPr algn="l"/>
            <a:r>
              <a:rPr lang="en-US" sz="2000" dirty="0" smtClean="0">
                <a:solidFill>
                  <a:srgbClr val="3366FF"/>
                </a:solidFill>
                <a:latin typeface="Gill Sans"/>
                <a:cs typeface="Gill Sans"/>
                <a:hlinkClick r:id="rId2"/>
              </a:rPr>
              <a:t>tafritz@outlook.com</a:t>
            </a:r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r>
              <a:rPr lang="en-US" sz="2000" u="sng" kern="1200" dirty="0" smtClean="0">
                <a:solidFill>
                  <a:schemeClr val="tx1"/>
                </a:solidFill>
                <a:latin typeface="Gill Sans"/>
                <a:ea typeface="+mn-ea"/>
                <a:cs typeface="Gill Sans"/>
                <a:hlinkClick r:id="rId3"/>
              </a:rPr>
              <a:t>www.linkedin.com/in/tfritz/en</a:t>
            </a:r>
            <a:endParaRPr lang="en-US" sz="2000" u="sng" kern="1200" dirty="0" smtClean="0">
              <a:solidFill>
                <a:schemeClr val="tx1"/>
              </a:solidFill>
              <a:latin typeface="Gill Sans"/>
              <a:ea typeface="+mn-ea"/>
              <a:cs typeface="Gill Sans"/>
            </a:endParaRPr>
          </a:p>
          <a:p>
            <a:pPr algn="l"/>
            <a:endParaRPr lang="en-US" sz="2000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sz="2000" dirty="0" smtClean="0">
                <a:solidFill>
                  <a:srgbClr val="3366FF"/>
                </a:solidFill>
                <a:latin typeface="Gill Sans"/>
                <a:cs typeface="Gill Sans"/>
                <a:hlinkClick r:id="rId4"/>
              </a:rPr>
              <a:t>http://www.slideshare.net/ToddFritz</a:t>
            </a:r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r>
              <a:rPr lang="en-US" sz="2000" dirty="0" smtClean="0">
                <a:solidFill>
                  <a:srgbClr val="3366FF"/>
                </a:solidFill>
                <a:latin typeface="Gill Sans"/>
                <a:cs typeface="Gill Sans"/>
                <a:hlinkClick r:id="rId5"/>
              </a:rPr>
              <a:t>https://github.com/todd-fritz</a:t>
            </a:r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sz="2000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dirty="0" smtClean="0">
              <a:solidFill>
                <a:srgbClr val="3366FF"/>
              </a:solidFill>
              <a:latin typeface="Gill Sans"/>
              <a:cs typeface="Gill Sans"/>
            </a:endParaRPr>
          </a:p>
          <a:p>
            <a:pPr algn="l"/>
            <a:endParaRPr lang="en-US" dirty="0" smtClean="0">
              <a:solidFill>
                <a:srgbClr val="3366FF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43677" y="2728374"/>
            <a:ext cx="423333" cy="423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43678" y="3340096"/>
            <a:ext cx="414866" cy="414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43679" y="3928525"/>
            <a:ext cx="440266" cy="440266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1" y="6493933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269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68580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493933"/>
            <a:ext cx="9144000" cy="36406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1" y="6502399"/>
            <a:ext cx="2531527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269" y="6493933"/>
            <a:ext cx="1058332" cy="2963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rgbClr val="595959"/>
                </a:solidFill>
                <a:latin typeface="Gill Sans"/>
                <a:cs typeface="Gill Sans"/>
              </a:defRPr>
            </a:lvl1pPr>
          </a:lstStyle>
          <a:p>
            <a:fld id="{2D50D4DD-DA6C-934B-92F7-C150A74B32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8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4000" b="0" i="0" kern="1200" cap="none" baseline="0">
          <a:solidFill>
            <a:srgbClr val="E20000"/>
          </a:solidFill>
          <a:latin typeface="Gill Sans"/>
          <a:ea typeface="+mj-ea"/>
          <a:cs typeface="Gill San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Clr>
          <a:srgbClr val="E20000"/>
        </a:buClr>
        <a:buFont typeface="Arial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20000"/>
        </a:buClr>
        <a:buFont typeface="Courier New"/>
        <a:buChar char="o"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E20000"/>
        </a:buClr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E20000"/>
        </a:buClr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E20000"/>
        </a:buClr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library/l-linux-kernel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mg.en25.com/Web/RedHat/JB_xPaaS_Tech_Overview_11454037_v3_0913cd_web.pdf" TargetMode="Externa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wardley" TargetMode="External"/><Relationship Id="rId4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whatisdocker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slideshare.net/dotCloud/docker-intro-november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slideshare.net/dotCloud/docker-intro-novemb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slideshare.net/dotCloud/docker-intro-novemb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coreos.com/using-coreo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rancher.com/rancher-o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q.com/news/2015/03/docker-machine-swarm-compose" TargetMode="External"/><Relationship Id="rId3" Type="http://schemas.openxmlformats.org/officeDocument/2006/relationships/hyperlink" Target="http://thenewstack.io/orchestration-toolkit-release-aims-prove-dockers-commitment-flexibility-community-ecosyste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machine" TargetMode="External"/><Relationship Id="rId3" Type="http://schemas.openxmlformats.org/officeDocument/2006/relationships/hyperlink" Target="http://blog.docker.com/2014/12/announcing-docker-machine-swarm-and-compose-for-orchestrating-distributed-app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swar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kiniatoll.com/divetour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week.com/cloud/docker-swarms-onto-microsofts-cloud.ht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issues/969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compose/blob/master/ROADMAP.md%23applications-spanning-multiple-team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igitalocean.com/community/tutorials/the-docker-ecosystem-an-introduction-to-common-component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ToddFritz/2014-04-03legacytocloud" TargetMode="External"/><Relationship Id="rId4" Type="http://schemas.openxmlformats.org/officeDocument/2006/relationships/hyperlink" Target="http://www.slideshare.net/ToddFritz/2014-april-15-atlanta-java-users-group" TargetMode="External"/><Relationship Id="rId5" Type="http://schemas.openxmlformats.org/officeDocument/2006/relationships/hyperlink" Target="https://vimeo.com/945569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ToddFritz/2015-03-11_Todd_Fritz_Devnexus_2015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roservices.io/articles/scalecube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scalability.com/blog/2014/4/8/microservices-not-a-free-lunch.html" TargetMode="External"/><Relationship Id="rId3" Type="http://schemas.openxmlformats.org/officeDocument/2006/relationships/hyperlink" Target="https://www.voxxed.com/blog/2015/01/good-microservices-architectures-death-enterprise-service-bus-part-one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roservices.io/patterns/microservices.html" TargetMode="External"/><Relationship Id="rId3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tstine.com/2014/06/30/microservices-are-soli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scalability.com/blog/2014/4/8/microservices-not-a-free-lunch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inx.com/blog/microservices-at-netflix-architectural-best-practices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q.com/news/2015/02/grpc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chblog.netflix.com/2013/01/optimizing-netflix-api.ht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roservices.io/patterns/apigateway.html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microservices.io/patterns/apigateway.html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techblog.netflix.com/2013/01/optimizing-netflix-api.html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www.digitalocean.com/community/tutorials/the-docker-ecosystem-an-introduction-to-common-component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niverse/comsat" TargetMode="External"/><Relationship Id="rId4" Type="http://schemas.openxmlformats.org/officeDocument/2006/relationships/hyperlink" Target="https://www.voxxed.com/blog/2015/02/farewell-to-asynchronous-cod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universe/quasar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zolmeister.com/2015/02/10x-service-discovery-at-clay-io.html" TargetMode="External"/><Relationship Id="rId4" Type="http://schemas.openxmlformats.org/officeDocument/2006/relationships/hyperlink" Target="http://zolmeister.com/2014/12/10x-docker-at-clay-io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rogrammableweb.com/news/docker-extends-api-reach-socketplane-acquisition/2015/03/05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vswitch/ovs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zdnet.com/article/paas-and-docker/" TargetMode="External"/><Relationship Id="rId3" Type="http://schemas.openxmlformats.org/officeDocument/2006/relationships/hyperlink" Target="http://www.zdnet.com/article/why-amazons-docker-service-is-linking-into-apache-mesos-for-simpler-clustering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newstack.io/an-open-source-story-clocker-does-what-docker-cant-do-alone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www.appneta.com/blog/automated-testing-with-docker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confluent.io/2015/03/04/turning-the-database-inside-out-with-apache-samza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hyperlink" Target="http://zolmeister.com/2015/02/10x-service-discovery-at-clay-io.html" TargetMode="External"/><Relationship Id="rId12" Type="http://schemas.openxmlformats.org/officeDocument/2006/relationships/hyperlink" Target="http://zolmeister.com/2014/10/10x-architecture-at-clay-io.html" TargetMode="External"/><Relationship Id="rId13" Type="http://schemas.openxmlformats.org/officeDocument/2006/relationships/hyperlink" Target="http://zolmeister.com/2014/10/10x-logging-at-clay-io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scalability.com/blog/2014/4/8/microservices-not-a-free-lunch.html" TargetMode="External"/><Relationship Id="rId3" Type="http://schemas.openxmlformats.org/officeDocument/2006/relationships/hyperlink" Target="https://medium.com/aws-activate-startup-blog/using-containers-to-build-a-microservices-architecture-6e1b8bacb7d1" TargetMode="External"/><Relationship Id="rId4" Type="http://schemas.openxmlformats.org/officeDocument/2006/relationships/hyperlink" Target="http://codesamplez.com/web-server/dockerize-an-application-from-scratch" TargetMode="External"/><Relationship Id="rId5" Type="http://schemas.openxmlformats.org/officeDocument/2006/relationships/hyperlink" Target="http://blog.docker.com/2014/12/announcing-docker-machine-swarm-and-compose-for-orchestrating-distributed-apps/" TargetMode="External"/><Relationship Id="rId6" Type="http://schemas.openxmlformats.org/officeDocument/2006/relationships/hyperlink" Target="http://www.infoq.com/articles/docker-future" TargetMode="External"/><Relationship Id="rId7" Type="http://schemas.openxmlformats.org/officeDocument/2006/relationships/hyperlink" Target="https://crate.io/blog/crate-flocker-weave-powerstrip-snowsprint/" TargetMode="External"/><Relationship Id="rId8" Type="http://schemas.openxmlformats.org/officeDocument/2006/relationships/hyperlink" Target="https://coreos.com/using-coreos/" TargetMode="External"/><Relationship Id="rId9" Type="http://schemas.openxmlformats.org/officeDocument/2006/relationships/hyperlink" Target="http://rancher.com/announcing-rancher-io-portable-infrastructure-services-for-docker/" TargetMode="External"/><Relationship Id="rId10" Type="http://schemas.openxmlformats.org/officeDocument/2006/relationships/hyperlink" Target="http://nginx.com/blog/microservices-at-netflix-architectural-best-practic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ontainerizing </a:t>
            </a:r>
            <a:r>
              <a:rPr lang="en-US" dirty="0"/>
              <a:t>a </a:t>
            </a:r>
            <a:r>
              <a:rPr lang="en-US" dirty="0" smtClean="0"/>
              <a:t>Monolithic Application </a:t>
            </a:r>
            <a:r>
              <a:rPr lang="en-US" dirty="0"/>
              <a:t>into a M</a:t>
            </a:r>
            <a:r>
              <a:rPr lang="en-US" dirty="0" smtClean="0"/>
              <a:t>icroservice</a:t>
            </a:r>
            <a:r>
              <a:rPr lang="en-US" dirty="0"/>
              <a:t>-based PaaS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48001" y="4411139"/>
            <a:ext cx="3056759" cy="1523990"/>
          </a:xfrm>
        </p:spPr>
        <p:txBody>
          <a:bodyPr/>
          <a:lstStyle/>
          <a:p>
            <a:r>
              <a:rPr lang="en-US" dirty="0" smtClean="0"/>
              <a:t>Todd Fritz</a:t>
            </a:r>
          </a:p>
          <a:p>
            <a:endParaRPr lang="en-US" dirty="0"/>
          </a:p>
          <a:p>
            <a:r>
              <a:rPr lang="en-US" dirty="0" smtClean="0"/>
              <a:t>March 11,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6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Thought:  a paradigm shift for the O/S?</a:t>
            </a:r>
          </a:p>
          <a:p>
            <a:pPr lvl="1"/>
            <a:r>
              <a:rPr lang="en-US" dirty="0" smtClean="0"/>
              <a:t>Redefines “Kernel Space”?</a:t>
            </a:r>
            <a:r>
              <a:rPr lang="en-US" dirty="0"/>
              <a:t> CoreOS, </a:t>
            </a:r>
            <a:r>
              <a:rPr lang="en-US" dirty="0" smtClean="0"/>
              <a:t>RancherOS</a:t>
            </a:r>
          </a:p>
          <a:p>
            <a:pPr lvl="1"/>
            <a:r>
              <a:rPr lang="en-US" dirty="0" smtClean="0"/>
              <a:t>Redefines “User Space”? </a:t>
            </a:r>
          </a:p>
          <a:p>
            <a:pPr lvl="1"/>
            <a:r>
              <a:rPr lang="en-US" dirty="0" smtClean="0"/>
              <a:t>Better </a:t>
            </a:r>
            <a:r>
              <a:rPr lang="en-US" dirty="0" smtClean="0"/>
              <a:t>fit for </a:t>
            </a:r>
            <a:r>
              <a:rPr lang="en-US" dirty="0" smtClean="0"/>
              <a:t>distributed computing</a:t>
            </a:r>
          </a:p>
          <a:p>
            <a:pPr marL="468630" lvl="1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Containers?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2" y="3039537"/>
            <a:ext cx="4341876" cy="2933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395" y="6215502"/>
            <a:ext cx="6036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http://www.ibm.com/developerworks/library/l-linux-kernel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99" y="3017057"/>
            <a:ext cx="3765552" cy="29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Business Value</a:t>
            </a:r>
          </a:p>
        </p:txBody>
      </p:sp>
    </p:spTree>
    <p:extLst>
      <p:ext uri="{BB962C8B-B14F-4D97-AF65-F5344CB8AC3E}">
        <p14:creationId xmlns:p14="http://schemas.microsoft.com/office/powerpoint/2010/main" val="35560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value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1668" y="685800"/>
            <a:ext cx="8839200" cy="5596467"/>
          </a:xfrm>
        </p:spPr>
        <p:txBody>
          <a:bodyPr/>
          <a:lstStyle/>
          <a:p>
            <a:r>
              <a:rPr lang="en-US" sz="2800" dirty="0" smtClean="0"/>
              <a:t>xPaaS</a:t>
            </a:r>
          </a:p>
          <a:p>
            <a:pPr lvl="1"/>
            <a:r>
              <a:rPr lang="en-US" sz="2400" dirty="0" smtClean="0">
                <a:latin typeface="Helvetica Neue"/>
                <a:cs typeface="Helvetica Neue"/>
              </a:rPr>
              <a:t>Decoupled, separated </a:t>
            </a:r>
            <a:r>
              <a:rPr lang="en-US" sz="2400" dirty="0">
                <a:latin typeface="Helvetica Neue"/>
                <a:cs typeface="Helvetica Neue"/>
              </a:rPr>
              <a:t>concerns, </a:t>
            </a:r>
            <a:r>
              <a:rPr lang="en-US" sz="2400" dirty="0" smtClean="0">
                <a:latin typeface="Helvetica Neue"/>
                <a:cs typeface="Helvetica Neue"/>
              </a:rPr>
              <a:t>vendor specialization</a:t>
            </a: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 smtClean="0">
              <a:latin typeface="Helvetica Neue"/>
              <a:cs typeface="Helvetica Neue"/>
            </a:endParaRP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 smtClean="0">
              <a:latin typeface="Helvetica Neue"/>
              <a:cs typeface="Helvetica Neue"/>
            </a:endParaRP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 smtClean="0">
              <a:latin typeface="Helvetica Neue"/>
              <a:cs typeface="Helvetica Neue"/>
            </a:endParaRP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 smtClean="0">
              <a:latin typeface="Helvetica Neue"/>
              <a:cs typeface="Helvetica Neue"/>
            </a:endParaRPr>
          </a:p>
          <a:p>
            <a:pPr marL="468630" lvl="1" indent="0">
              <a:buNone/>
            </a:pPr>
            <a:endParaRPr lang="en-US" sz="1400" dirty="0" smtClean="0">
              <a:hlinkClick r:id="rId2"/>
            </a:endParaRPr>
          </a:p>
          <a:p>
            <a:pPr marL="468630" lvl="1" indent="0">
              <a:buNone/>
            </a:pPr>
            <a:endParaRPr lang="en-US" sz="1400" dirty="0" smtClean="0">
              <a:hlinkClick r:id="rId2"/>
            </a:endParaRPr>
          </a:p>
          <a:p>
            <a:pPr marL="468630" lvl="1" indent="0">
              <a:buNone/>
            </a:pP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://img.en25.com/Web/RedHat/</a:t>
            </a:r>
            <a:r>
              <a:rPr lang="en-US" sz="1400" dirty="0" smtClean="0">
                <a:hlinkClick r:id="rId2"/>
              </a:rPr>
              <a:t>JB_xPaaS_Tech_Overview_11454037_v3_0913cd_web.pdf</a:t>
            </a:r>
            <a:endParaRPr lang="en-US" sz="1400" dirty="0">
              <a:latin typeface="Helvetica Neue"/>
              <a:cs typeface="Helvetica Neue"/>
            </a:endParaRPr>
          </a:p>
          <a:p>
            <a:pPr marL="18288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4" y="1667812"/>
            <a:ext cx="7675953" cy="43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2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Value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Necessary?  “If it </a:t>
            </a:r>
            <a:r>
              <a:rPr lang="en-US" sz="2800" dirty="0" err="1" smtClean="0"/>
              <a:t>ain’t</a:t>
            </a:r>
            <a:r>
              <a:rPr lang="en-US" sz="2800" dirty="0" smtClean="0"/>
              <a:t> broke, don’t fix it.”</a:t>
            </a:r>
          </a:p>
          <a:p>
            <a:r>
              <a:rPr lang="en-US" sz="2800" dirty="0" smtClean="0"/>
              <a:t>Simplifies deployment, management, administration</a:t>
            </a:r>
          </a:p>
          <a:p>
            <a:r>
              <a:rPr lang="en-US" sz="2800" dirty="0" smtClean="0"/>
              <a:t>Enhances Architecture, Developers, </a:t>
            </a:r>
            <a:r>
              <a:rPr lang="en-US" sz="2800" dirty="0" err="1" smtClean="0"/>
              <a:t>Dev</a:t>
            </a:r>
            <a:r>
              <a:rPr lang="en-US" sz="2800" dirty="0" smtClean="0"/>
              <a:t> Ops</a:t>
            </a:r>
          </a:p>
          <a:p>
            <a:r>
              <a:rPr lang="en-US" sz="2800" dirty="0" smtClean="0"/>
              <a:t>Speed to market with scale-up</a:t>
            </a:r>
          </a:p>
          <a:p>
            <a:r>
              <a:rPr lang="en-US" sz="2800" dirty="0" smtClean="0"/>
              <a:t>Replaces sandboxing with containers</a:t>
            </a:r>
          </a:p>
          <a:p>
            <a:r>
              <a:rPr lang="en-US" sz="2800" dirty="0" smtClean="0"/>
              <a:t>Reduces cost</a:t>
            </a:r>
          </a:p>
          <a:p>
            <a:pPr lvl="1"/>
            <a:r>
              <a:rPr lang="en-US" dirty="0" smtClean="0"/>
              <a:t>Portable and predictable</a:t>
            </a:r>
          </a:p>
          <a:p>
            <a:pPr lvl="1"/>
            <a:r>
              <a:rPr lang="en-US" dirty="0" smtClean="0"/>
              <a:t>Streamline development, QA</a:t>
            </a:r>
          </a:p>
          <a:p>
            <a:pPr lvl="1"/>
            <a:r>
              <a:rPr lang="en-US" dirty="0" smtClean="0"/>
              <a:t>Scales via configuration</a:t>
            </a:r>
          </a:p>
          <a:p>
            <a:pPr lvl="1"/>
            <a:r>
              <a:rPr lang="en-US" dirty="0" smtClean="0"/>
              <a:t>Emerging technologies for autonomic self-management</a:t>
            </a:r>
          </a:p>
        </p:txBody>
      </p:sp>
    </p:spTree>
    <p:extLst>
      <p:ext uri="{BB962C8B-B14F-4D97-AF65-F5344CB8AC3E}">
        <p14:creationId xmlns:p14="http://schemas.microsoft.com/office/powerpoint/2010/main" val="197636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Business Value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Containers enable the “Intelligent Cloud”?</a:t>
            </a:r>
          </a:p>
          <a:p>
            <a:pPr lvl="1"/>
            <a:r>
              <a:rPr lang="en-US" dirty="0" smtClean="0"/>
              <a:t>Container is basic unit</a:t>
            </a:r>
          </a:p>
          <a:p>
            <a:pPr lvl="1"/>
            <a:r>
              <a:rPr lang="en-US" dirty="0" smtClean="0"/>
              <a:t>Self-scaling</a:t>
            </a:r>
          </a:p>
          <a:p>
            <a:pPr lvl="1"/>
            <a:r>
              <a:rPr lang="en-US" dirty="0" smtClean="0"/>
              <a:t>Self-managing; platform intelligence reduces TCO</a:t>
            </a:r>
          </a:p>
          <a:p>
            <a:pPr lvl="1"/>
            <a:r>
              <a:rPr lang="en-US" dirty="0" smtClean="0"/>
              <a:t>Self-healing</a:t>
            </a:r>
          </a:p>
          <a:p>
            <a:pPr lvl="1"/>
            <a:r>
              <a:rPr lang="en-US" dirty="0" smtClean="0"/>
              <a:t>Containers/apps expose metrics and events (security)</a:t>
            </a:r>
          </a:p>
          <a:p>
            <a:pPr lvl="1"/>
            <a:r>
              <a:rPr lang="en-US" dirty="0" smtClean="0"/>
              <a:t>Container manager collects metrics</a:t>
            </a:r>
          </a:p>
          <a:p>
            <a:pPr lvl="1"/>
            <a:r>
              <a:rPr lang="en-US" dirty="0" smtClean="0"/>
              <a:t>Machine learning interprets metrics to identify stimuli</a:t>
            </a:r>
          </a:p>
          <a:p>
            <a:pPr lvl="1"/>
            <a:r>
              <a:rPr lang="en-US" dirty="0" smtClean="0"/>
              <a:t>Platform reacts to interpreted stimuli (OPS, security)</a:t>
            </a:r>
          </a:p>
          <a:p>
            <a:pPr lvl="2"/>
            <a:r>
              <a:rPr lang="en-US" sz="2800" dirty="0" smtClean="0"/>
              <a:t>Programmed or self-organized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49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55603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/>
          </a:p>
          <a:p>
            <a:pPr marL="182880" indent="0">
              <a:buNone/>
            </a:pPr>
            <a:endParaRPr lang="en-US" dirty="0" smtClean="0"/>
          </a:p>
          <a:p>
            <a:pPr marL="182880" indent="0" algn="ctr">
              <a:buNone/>
            </a:pPr>
            <a:endParaRPr lang="en-US" dirty="0" smtClean="0"/>
          </a:p>
          <a:p>
            <a:pPr marL="182880" indent="0" algn="ctr">
              <a:buNone/>
            </a:pPr>
            <a:r>
              <a:rPr lang="en-US" dirty="0" smtClean="0"/>
              <a:t>Whale </a:t>
            </a:r>
            <a:r>
              <a:rPr lang="en-US" dirty="0"/>
              <a:t>you be my container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Adoption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37" y="1375369"/>
            <a:ext cx="5914130" cy="341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8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Adoption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1" y="831908"/>
            <a:ext cx="8077197" cy="551268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4736" y="789573"/>
            <a:ext cx="8729132" cy="5594292"/>
          </a:xfrm>
        </p:spPr>
        <p:txBody>
          <a:bodyPr/>
          <a:lstStyle/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dirty="0"/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endParaRPr lang="en-US" sz="1600" dirty="0" smtClean="0"/>
          </a:p>
          <a:p>
            <a:pPr marL="182880" indent="0">
              <a:buNone/>
            </a:pPr>
            <a:r>
              <a:rPr lang="en-US" sz="1600" dirty="0" smtClean="0"/>
              <a:t>Adoption </a:t>
            </a:r>
            <a:r>
              <a:rPr lang="en-US" sz="1600" dirty="0"/>
              <a:t>cycle graphic © </a:t>
            </a:r>
            <a:r>
              <a:rPr lang="en-US" sz="1600" dirty="0" smtClean="0"/>
              <a:t>2012 </a:t>
            </a:r>
            <a:r>
              <a:rPr lang="en-US" sz="1600" dirty="0" smtClean="0">
                <a:hlinkClick r:id="rId3"/>
              </a:rPr>
              <a:t>Simon Wardley</a:t>
            </a:r>
            <a:r>
              <a:rPr lang="en-US" sz="1600" dirty="0" smtClean="0"/>
              <a:t> and </a:t>
            </a:r>
            <a:r>
              <a:rPr lang="en-US" sz="1600" dirty="0" smtClean="0">
                <a:hlinkClick r:id="rId4"/>
              </a:rPr>
              <a:t>CC BY-SA 3.0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782733" y="3886199"/>
            <a:ext cx="8974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40000"/>
                </a:solidFill>
                <a:latin typeface="Arial"/>
                <a:cs typeface="Arial"/>
              </a:rPr>
              <a:t>“#@$%!</a:t>
            </a:r>
            <a:endParaRPr lang="en-US" sz="1400" dirty="0">
              <a:solidFill>
                <a:srgbClr val="C4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51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Adoption - Obstacles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1" y="745063"/>
            <a:ext cx="8839200" cy="5596467"/>
          </a:xfrm>
        </p:spPr>
        <p:txBody>
          <a:bodyPr/>
          <a:lstStyle/>
          <a:p>
            <a:pPr marL="182880" indent="0">
              <a:buNone/>
            </a:pPr>
            <a:r>
              <a:rPr lang="en-US" sz="2400" dirty="0" smtClean="0"/>
              <a:t>Management</a:t>
            </a:r>
            <a:endParaRPr lang="en-US" sz="2400" dirty="0"/>
          </a:p>
          <a:p>
            <a:pPr lvl="1"/>
            <a:r>
              <a:rPr lang="en-US" sz="2400" dirty="0"/>
              <a:t>Need right skills and people to pull it off</a:t>
            </a:r>
          </a:p>
          <a:p>
            <a:pPr lvl="1"/>
            <a:r>
              <a:rPr lang="en-US" sz="2400" dirty="0"/>
              <a:t>Heard it is complex with perceived security flaws</a:t>
            </a:r>
          </a:p>
          <a:p>
            <a:pPr lvl="1"/>
            <a:r>
              <a:rPr lang="en-US" sz="2400" dirty="0" smtClean="0"/>
              <a:t>Lack of in-house technical expertise, schedule, time</a:t>
            </a:r>
          </a:p>
          <a:p>
            <a:pPr lvl="1"/>
            <a:r>
              <a:rPr lang="en-US" sz="2400" dirty="0" smtClean="0"/>
              <a:t>Learning curve, fear of change, unable to quantify risk</a:t>
            </a:r>
          </a:p>
          <a:p>
            <a:pPr lvl="1"/>
            <a:r>
              <a:rPr lang="en-US" sz="2400" dirty="0" smtClean="0"/>
              <a:t>How to justify the expense?</a:t>
            </a:r>
          </a:p>
          <a:p>
            <a:pPr marL="182880" indent="0">
              <a:buNone/>
            </a:pPr>
            <a:r>
              <a:rPr lang="en-US" sz="2400" dirty="0" smtClean="0"/>
              <a:t>Developers, QA, </a:t>
            </a:r>
            <a:r>
              <a:rPr lang="en-US" sz="2400" dirty="0" err="1" smtClean="0"/>
              <a:t>DevOps</a:t>
            </a:r>
            <a:endParaRPr lang="en-US" sz="2400" dirty="0" smtClean="0"/>
          </a:p>
          <a:p>
            <a:pPr lvl="1"/>
            <a:r>
              <a:rPr lang="en-US" sz="2400" dirty="0" smtClean="0"/>
              <a:t>Learning curve</a:t>
            </a:r>
          </a:p>
          <a:p>
            <a:pPr lvl="1"/>
            <a:r>
              <a:rPr lang="en-US" sz="2400" dirty="0"/>
              <a:t>Need </a:t>
            </a:r>
            <a:r>
              <a:rPr lang="en-US" sz="2400" dirty="0" smtClean="0"/>
              <a:t>for direction </a:t>
            </a:r>
            <a:r>
              <a:rPr lang="en-US" sz="2400" dirty="0"/>
              <a:t>and </a:t>
            </a:r>
            <a:r>
              <a:rPr lang="en-US" sz="2400" dirty="0" smtClean="0"/>
              <a:t>guidance</a:t>
            </a:r>
          </a:p>
          <a:p>
            <a:pPr lvl="1"/>
            <a:r>
              <a:rPr lang="en-US" sz="2400" dirty="0" smtClean="0"/>
              <a:t>Know-it-alls or superficial, tangential decision making</a:t>
            </a:r>
          </a:p>
          <a:p>
            <a:pPr marL="182880" indent="0">
              <a:buNone/>
            </a:pPr>
            <a:r>
              <a:rPr lang="en-US" sz="2400" dirty="0" smtClean="0"/>
              <a:t>Architects and Technical Leadership</a:t>
            </a:r>
          </a:p>
          <a:p>
            <a:pPr lvl="1"/>
            <a:r>
              <a:rPr lang="en-US" sz="2400" dirty="0" smtClean="0"/>
              <a:t>Learning curve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xecutive sponsorship</a:t>
            </a:r>
          </a:p>
        </p:txBody>
      </p:sp>
    </p:spTree>
    <p:extLst>
      <p:ext uri="{BB962C8B-B14F-4D97-AF65-F5344CB8AC3E}">
        <p14:creationId xmlns:p14="http://schemas.microsoft.com/office/powerpoint/2010/main" val="125351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1" y="728133"/>
            <a:ext cx="8839200" cy="5681133"/>
          </a:xfrm>
        </p:spPr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Architects</a:t>
            </a:r>
            <a:endParaRPr lang="en-US" sz="2800" dirty="0"/>
          </a:p>
          <a:p>
            <a:pPr lvl="1"/>
            <a:r>
              <a:rPr lang="en-US" sz="2400" dirty="0" smtClean="0"/>
              <a:t>Begins with a knowledgeable evangelist </a:t>
            </a:r>
            <a:endParaRPr lang="en-US" sz="2400" dirty="0"/>
          </a:p>
          <a:p>
            <a:pPr lvl="1"/>
            <a:r>
              <a:rPr lang="en-US" sz="2400" dirty="0" smtClean="0"/>
              <a:t>Sell </a:t>
            </a:r>
            <a:r>
              <a:rPr lang="en-US" sz="2400" dirty="0"/>
              <a:t>to developers and </a:t>
            </a:r>
            <a:r>
              <a:rPr lang="en-US" sz="2400" dirty="0" smtClean="0"/>
              <a:t>articulate technical</a:t>
            </a:r>
            <a:r>
              <a:rPr lang="en-US" sz="2400" dirty="0"/>
              <a:t> </a:t>
            </a:r>
            <a:r>
              <a:rPr lang="en-US" sz="2400" dirty="0" smtClean="0"/>
              <a:t>/ business benefits</a:t>
            </a:r>
            <a:endParaRPr lang="en-US" sz="2400" dirty="0"/>
          </a:p>
          <a:p>
            <a:pPr lvl="1"/>
            <a:r>
              <a:rPr lang="en-US" sz="2400" dirty="0"/>
              <a:t>Involve </a:t>
            </a:r>
            <a:r>
              <a:rPr lang="en-US" sz="2400" dirty="0" err="1"/>
              <a:t>DevOps</a:t>
            </a:r>
            <a:r>
              <a:rPr lang="en-US" sz="2400" dirty="0"/>
              <a:t> – </a:t>
            </a:r>
            <a:r>
              <a:rPr lang="en-US" sz="2400" dirty="0" smtClean="0"/>
              <a:t>“Not a Chef replacement”</a:t>
            </a:r>
            <a:endParaRPr lang="en-US" sz="2400" dirty="0"/>
          </a:p>
          <a:p>
            <a:pPr lvl="1"/>
            <a:r>
              <a:rPr lang="en-US" sz="2400" dirty="0" smtClean="0"/>
              <a:t>Mentor growth </a:t>
            </a:r>
            <a:r>
              <a:rPr lang="en-US" sz="2400" dirty="0"/>
              <a:t>of in-house expertise</a:t>
            </a:r>
          </a:p>
          <a:p>
            <a:pPr marL="182880" indent="0">
              <a:buNone/>
            </a:pPr>
            <a:r>
              <a:rPr lang="en-US" sz="2800" dirty="0" smtClean="0"/>
              <a:t>Developers / QA</a:t>
            </a:r>
          </a:p>
          <a:p>
            <a:pPr lvl="1"/>
            <a:r>
              <a:rPr lang="en-US" sz="2400" dirty="0" smtClean="0"/>
              <a:t>Evangelize benefits to team, generate excitement, spike it</a:t>
            </a:r>
          </a:p>
          <a:p>
            <a:pPr lvl="1"/>
            <a:r>
              <a:rPr lang="en-US" sz="2400" dirty="0" smtClean="0"/>
              <a:t>Obtain buy in, get team to sell up the chain</a:t>
            </a:r>
          </a:p>
          <a:p>
            <a:pPr lvl="1"/>
            <a:r>
              <a:rPr lang="en-US" sz="2400" dirty="0" smtClean="0"/>
              <a:t>Try it out, be curious do a PoC!</a:t>
            </a:r>
          </a:p>
          <a:p>
            <a:pPr marL="182880" indent="0">
              <a:buNone/>
            </a:pPr>
            <a:r>
              <a:rPr lang="en-US" sz="2800" dirty="0"/>
              <a:t>Management</a:t>
            </a:r>
          </a:p>
          <a:p>
            <a:pPr lvl="1"/>
            <a:r>
              <a:rPr lang="en-US" sz="2400" dirty="0"/>
              <a:t>Evangelize to </a:t>
            </a:r>
            <a:r>
              <a:rPr lang="en-US" sz="2400" dirty="0" smtClean="0"/>
              <a:t>forward-thinkers </a:t>
            </a:r>
            <a:r>
              <a:rPr lang="en-US" sz="2400" dirty="0"/>
              <a:t>who “get it”</a:t>
            </a:r>
          </a:p>
          <a:p>
            <a:pPr lvl="1"/>
            <a:r>
              <a:rPr lang="en-US" sz="2400" dirty="0"/>
              <a:t>Sell ROI, speed to market, </a:t>
            </a:r>
            <a:r>
              <a:rPr lang="en-US" sz="2400" dirty="0" smtClean="0"/>
              <a:t>benefits of good architecture</a:t>
            </a:r>
          </a:p>
          <a:p>
            <a:pPr lvl="1"/>
            <a:r>
              <a:rPr lang="en-US" sz="2400" dirty="0" smtClean="0"/>
              <a:t>Reduces TCO of engineering and operations</a:t>
            </a:r>
            <a:endParaRPr lang="en-US" sz="2400" dirty="0"/>
          </a:p>
          <a:p>
            <a:pPr lvl="2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Adoption - Overcoming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68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12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Docker Basics</a:t>
            </a:r>
          </a:p>
        </p:txBody>
      </p:sp>
    </p:spTree>
    <p:extLst>
      <p:ext uri="{BB962C8B-B14F-4D97-AF65-F5344CB8AC3E}">
        <p14:creationId xmlns:p14="http://schemas.microsoft.com/office/powerpoint/2010/main" val="355603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Open</a:t>
            </a:r>
            <a:r>
              <a:rPr lang="en-US" sz="2800" dirty="0"/>
              <a:t>-source</a:t>
            </a:r>
          </a:p>
          <a:p>
            <a:r>
              <a:rPr lang="en-US" sz="2800" dirty="0" smtClean="0"/>
              <a:t>Easier scalability</a:t>
            </a:r>
            <a:endParaRPr lang="en-US" sz="2800" dirty="0"/>
          </a:p>
          <a:p>
            <a:r>
              <a:rPr lang="en-US" sz="2800" dirty="0"/>
              <a:t>Lightweight, portable, insulated containers </a:t>
            </a:r>
          </a:p>
          <a:p>
            <a:r>
              <a:rPr lang="en-US" sz="2800" dirty="0" smtClean="0"/>
              <a:t>Reuse </a:t>
            </a:r>
            <a:r>
              <a:rPr lang="en-US" sz="2800" dirty="0"/>
              <a:t>from </a:t>
            </a:r>
            <a:r>
              <a:rPr lang="en-US" sz="2800" dirty="0" err="1"/>
              <a:t>dev</a:t>
            </a:r>
            <a:r>
              <a:rPr lang="en-US" sz="2800" dirty="0"/>
              <a:t> (“local cloud”) through production </a:t>
            </a:r>
          </a:p>
          <a:p>
            <a:r>
              <a:rPr lang="en-US" sz="2800" dirty="0"/>
              <a:t>Can run at scale on VMs, bare metal, </a:t>
            </a:r>
            <a:r>
              <a:rPr lang="en-US" sz="2800" dirty="0" smtClean="0"/>
              <a:t>cloud</a:t>
            </a:r>
          </a:p>
          <a:p>
            <a:r>
              <a:rPr lang="en-US" sz="2800" dirty="0" smtClean="0"/>
              <a:t>Encapsulate </a:t>
            </a:r>
            <a:r>
              <a:rPr lang="en-US" sz="2800" dirty="0"/>
              <a:t>any </a:t>
            </a:r>
            <a:r>
              <a:rPr lang="en-US" sz="2800" dirty="0" smtClean="0"/>
              <a:t>payload - application</a:t>
            </a:r>
            <a:endParaRPr lang="en-US" sz="2800" dirty="0"/>
          </a:p>
          <a:p>
            <a:r>
              <a:rPr lang="en-US" sz="2800" dirty="0"/>
              <a:t>Run consistently </a:t>
            </a:r>
            <a:r>
              <a:rPr lang="en-US" sz="2800" dirty="0" smtClean="0"/>
              <a:t>including hybrid environments</a:t>
            </a:r>
          </a:p>
          <a:p>
            <a:r>
              <a:rPr lang="en-US" sz="2800" dirty="0" smtClean="0"/>
              <a:t>PaaS enabler</a:t>
            </a:r>
          </a:p>
          <a:p>
            <a:r>
              <a:rPr lang="en-US" sz="2800" dirty="0" smtClean="0"/>
              <a:t>Replaces sandboxing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19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What is Docker?</a:t>
            </a:r>
          </a:p>
          <a:p>
            <a:pPr lvl="1"/>
            <a:r>
              <a:rPr lang="en-US" dirty="0" smtClean="0"/>
              <a:t>“(…) an open platform (…) to build, ship, and run distributed applications.”</a:t>
            </a:r>
          </a:p>
          <a:p>
            <a:r>
              <a:rPr lang="en-US" sz="2800" dirty="0" smtClean="0"/>
              <a:t>Docker Engine</a:t>
            </a:r>
          </a:p>
          <a:p>
            <a:pPr lvl="1"/>
            <a:r>
              <a:rPr lang="en-US" dirty="0" smtClean="0"/>
              <a:t>“Portable, lightweight, runtime and packaging tool.”</a:t>
            </a:r>
          </a:p>
          <a:p>
            <a:r>
              <a:rPr lang="en-US" sz="2800" dirty="0" smtClean="0"/>
              <a:t>Docker Hub Registry</a:t>
            </a:r>
          </a:p>
          <a:p>
            <a:pPr lvl="1"/>
            <a:r>
              <a:rPr lang="en-US" dirty="0" smtClean="0"/>
              <a:t>“Cloud service for sharing applications and automation workflows.”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3568" y="6103437"/>
            <a:ext cx="3824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https://www.docker.com/whatisdocker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68464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Docker Image</a:t>
            </a:r>
          </a:p>
          <a:p>
            <a:pPr lvl="1"/>
            <a:r>
              <a:rPr lang="en-US" dirty="0" smtClean="0"/>
              <a:t>Configured Snapshot of server or service.</a:t>
            </a:r>
          </a:p>
          <a:p>
            <a:pPr lvl="1"/>
            <a:r>
              <a:rPr lang="en-US" dirty="0" smtClean="0"/>
              <a:t>Can be extended</a:t>
            </a:r>
          </a:p>
          <a:p>
            <a:r>
              <a:rPr lang="en-US" sz="2800" dirty="0" smtClean="0"/>
              <a:t>Docker Container</a:t>
            </a:r>
          </a:p>
          <a:p>
            <a:pPr lvl="1"/>
            <a:r>
              <a:rPr lang="en-US" dirty="0" smtClean="0"/>
              <a:t>Docker images run within the container</a:t>
            </a:r>
          </a:p>
          <a:p>
            <a:r>
              <a:rPr lang="en-US" sz="2800" dirty="0" err="1" smtClean="0"/>
              <a:t>DockerFile</a:t>
            </a:r>
            <a:endParaRPr lang="en-US" sz="2800" dirty="0" smtClean="0"/>
          </a:p>
          <a:p>
            <a:pPr lvl="1"/>
            <a:r>
              <a:rPr lang="en-US" dirty="0" smtClean="0"/>
              <a:t>Instructions/commands that create image</a:t>
            </a:r>
          </a:p>
          <a:p>
            <a:pPr marL="468630" lvl="1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4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U</a:t>
            </a:r>
            <a:r>
              <a:rPr lang="en-US" sz="2800" dirty="0" smtClean="0"/>
              <a:t>sed </a:t>
            </a:r>
            <a:r>
              <a:rPr lang="en-US" sz="2800" dirty="0"/>
              <a:t>to build containers by scripting </a:t>
            </a:r>
            <a:r>
              <a:rPr lang="en-US" sz="2800" dirty="0" smtClean="0"/>
              <a:t>creation actions of image layers</a:t>
            </a:r>
            <a:endParaRPr lang="en-US" sz="2800" dirty="0"/>
          </a:p>
          <a:p>
            <a:r>
              <a:rPr lang="en-US" sz="2800" dirty="0" smtClean="0"/>
              <a:t>Less </a:t>
            </a:r>
            <a:r>
              <a:rPr lang="en-US" sz="2800" dirty="0"/>
              <a:t>powerful </a:t>
            </a:r>
            <a:r>
              <a:rPr lang="en-US" sz="2800" dirty="0" smtClean="0"/>
              <a:t>than traditional </a:t>
            </a:r>
            <a:r>
              <a:rPr lang="en-US" sz="2800" dirty="0"/>
              <a:t>configuration management software</a:t>
            </a:r>
          </a:p>
          <a:p>
            <a:r>
              <a:rPr lang="en-US" sz="2800" dirty="0" smtClean="0"/>
              <a:t>Example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discrete </a:t>
            </a:r>
            <a:r>
              <a:rPr lang="en-US" dirty="0" smtClean="0"/>
              <a:t>steps, instruct </a:t>
            </a:r>
            <a:r>
              <a:rPr lang="en-US" dirty="0"/>
              <a:t>Docker to build an image by taking a default Ubuntu </a:t>
            </a:r>
            <a:r>
              <a:rPr lang="en-US" dirty="0" err="1" smtClean="0"/>
              <a:t>distro</a:t>
            </a:r>
            <a:r>
              <a:rPr lang="en-US" dirty="0" smtClean="0"/>
              <a:t>, </a:t>
            </a:r>
            <a:r>
              <a:rPr lang="en-US" dirty="0"/>
              <a:t>apt-get </a:t>
            </a:r>
            <a:r>
              <a:rPr lang="en-US" dirty="0" smtClean="0"/>
              <a:t>install dependencies</a:t>
            </a:r>
            <a:r>
              <a:rPr lang="en-US" dirty="0"/>
              <a:t>, and then </a:t>
            </a:r>
            <a:r>
              <a:rPr lang="en-US" dirty="0" smtClean="0"/>
              <a:t>add the application.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/>
              <a:t>Dockerfile</a:t>
            </a:r>
            <a:r>
              <a:rPr lang="en-US" dirty="0"/>
              <a:t> command creates a new image layer, and clever structuring of the commands </a:t>
            </a:r>
            <a:r>
              <a:rPr lang="en-US" dirty="0" smtClean="0"/>
              <a:t>enables reuse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 – </a:t>
            </a:r>
            <a:r>
              <a:rPr lang="en-US" dirty="0" err="1" smtClean="0"/>
              <a:t>Dockerfiles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54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Basics – Virtual Environment vs. VM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391"/>
            <a:ext cx="9144000" cy="47837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5700"/>
            <a:ext cx="4277359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http://www.slideshare.net/dotCloud/docker-intro-</a:t>
            </a:r>
            <a:r>
              <a:rPr lang="en-US" sz="1200" dirty="0" smtClean="0">
                <a:hlinkClick r:id="rId3"/>
              </a:rPr>
              <a:t>november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61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Automates </a:t>
            </a:r>
            <a:r>
              <a:rPr lang="en-US" sz="2800" dirty="0" smtClean="0"/>
              <a:t>app deployment within containers</a:t>
            </a:r>
            <a:endParaRPr lang="en-US" sz="2800" dirty="0"/>
          </a:p>
          <a:p>
            <a:r>
              <a:rPr lang="en-US" sz="2800" dirty="0" smtClean="0"/>
              <a:t>Originally based on Linux </a:t>
            </a:r>
            <a:r>
              <a:rPr lang="en-US" sz="2800" dirty="0"/>
              <a:t>Containers (LXC) </a:t>
            </a:r>
            <a:r>
              <a:rPr lang="en-US" sz="2800" dirty="0" smtClean="0"/>
              <a:t>via an </a:t>
            </a:r>
            <a:r>
              <a:rPr lang="en-US" sz="2800" dirty="0"/>
              <a:t>API </a:t>
            </a:r>
            <a:r>
              <a:rPr lang="en-US" sz="2800" dirty="0" smtClean="0"/>
              <a:t>to expose </a:t>
            </a:r>
            <a:r>
              <a:rPr lang="en-US" sz="2800" dirty="0"/>
              <a:t>lightweight </a:t>
            </a:r>
            <a:r>
              <a:rPr lang="en-US" sz="2800" dirty="0" smtClean="0"/>
              <a:t>virtualization that:</a:t>
            </a:r>
          </a:p>
          <a:p>
            <a:pPr lvl="1"/>
            <a:r>
              <a:rPr lang="en-US" sz="2400" dirty="0" smtClean="0"/>
              <a:t>Process isolation</a:t>
            </a:r>
            <a:endParaRPr lang="en-US" sz="2400" dirty="0"/>
          </a:p>
          <a:p>
            <a:pPr lvl="1"/>
            <a:r>
              <a:rPr lang="en-US" sz="2400" dirty="0"/>
              <a:t>Utilizes LXC, </a:t>
            </a:r>
            <a:r>
              <a:rPr lang="en-US" sz="2400" dirty="0" err="1"/>
              <a:t>cgroups</a:t>
            </a:r>
            <a:r>
              <a:rPr lang="en-US" sz="2400" dirty="0"/>
              <a:t>, and the </a:t>
            </a:r>
            <a:r>
              <a:rPr lang="en-US" sz="2400" dirty="0" smtClean="0"/>
              <a:t>kernel</a:t>
            </a:r>
            <a:endParaRPr lang="en-US" sz="2400" dirty="0"/>
          </a:p>
          <a:p>
            <a:pPr lvl="1"/>
            <a:r>
              <a:rPr lang="en-US" sz="2400" dirty="0"/>
              <a:t>Does not include a separate operating </a:t>
            </a:r>
            <a:r>
              <a:rPr lang="en-US" sz="2400" dirty="0" smtClean="0"/>
              <a:t>system </a:t>
            </a:r>
            <a:endParaRPr lang="en-US" sz="2400" dirty="0"/>
          </a:p>
          <a:p>
            <a:pPr lvl="1"/>
            <a:r>
              <a:rPr lang="en-US" sz="2400" dirty="0"/>
              <a:t>Kernel provides resource isolation</a:t>
            </a:r>
          </a:p>
          <a:p>
            <a:pPr lvl="2"/>
            <a:r>
              <a:rPr lang="en-US" dirty="0"/>
              <a:t>CPU, memory, block I/O, </a:t>
            </a:r>
            <a:r>
              <a:rPr lang="en-US" dirty="0" smtClean="0"/>
              <a:t>network</a:t>
            </a:r>
          </a:p>
          <a:p>
            <a:r>
              <a:rPr lang="en-US" sz="2800" dirty="0" smtClean="0"/>
              <a:t>Now have </a:t>
            </a:r>
            <a:r>
              <a:rPr lang="en-US" sz="2800" dirty="0" err="1" smtClean="0"/>
              <a:t>libcontainer</a:t>
            </a:r>
            <a:r>
              <a:rPr lang="en-US" sz="2800" dirty="0" smtClean="0"/>
              <a:t> (native Go) – replaces use of LXC</a:t>
            </a:r>
          </a:p>
          <a:p>
            <a:pPr lvl="1"/>
            <a:r>
              <a:rPr lang="en-US" sz="2400" dirty="0" smtClean="0"/>
              <a:t>Interface between user space and kernel</a:t>
            </a:r>
          </a:p>
          <a:p>
            <a:r>
              <a:rPr lang="en-US" sz="2800" dirty="0" smtClean="0"/>
              <a:t>Works well with Chef, Puppet, Vagrant</a:t>
            </a:r>
          </a:p>
          <a:p>
            <a:r>
              <a:rPr lang="en-US" sz="2800" dirty="0" smtClean="0"/>
              <a:t>Dynamic provisioning – ideal for PaaS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 – How, What,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35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Container is </a:t>
            </a: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basic building block </a:t>
            </a:r>
            <a:endParaRPr lang="en-US" sz="2800" dirty="0" smtClean="0"/>
          </a:p>
          <a:p>
            <a:r>
              <a:rPr lang="en-US" sz="2800" dirty="0" smtClean="0"/>
              <a:t>Analogous </a:t>
            </a:r>
            <a:r>
              <a:rPr lang="en-US" sz="2800" dirty="0"/>
              <a:t>to a slice of a VM image, containing application code or binaries, as well as the execution environment and dependencies</a:t>
            </a:r>
          </a:p>
          <a:p>
            <a:r>
              <a:rPr lang="en-US" sz="2800" dirty="0"/>
              <a:t>Images may be built atop each other</a:t>
            </a:r>
          </a:p>
          <a:p>
            <a:r>
              <a:rPr lang="en-US" sz="2800" dirty="0"/>
              <a:t>An image contains only the incremental changes required to transform its base image to the state required by the image </a:t>
            </a:r>
          </a:p>
          <a:p>
            <a:r>
              <a:rPr lang="en-US" sz="2800" dirty="0"/>
              <a:t>May contain metadata, such as how to run what is inside the image, expose ports, </a:t>
            </a:r>
            <a:r>
              <a:rPr lang="en-US" sz="2800" dirty="0" err="1"/>
              <a:t>etc</a:t>
            </a:r>
            <a:r>
              <a:rPr lang="en-US" sz="2800" dirty="0"/>
              <a:t> </a:t>
            </a:r>
          </a:p>
          <a:p>
            <a:r>
              <a:rPr lang="en-US" sz="2800" dirty="0"/>
              <a:t>Acts as an </a:t>
            </a:r>
            <a:r>
              <a:rPr lang="en-US" sz="2800" dirty="0" err="1"/>
              <a:t>instantiable</a:t>
            </a:r>
            <a:r>
              <a:rPr lang="en-US" sz="2800" dirty="0"/>
              <a:t> container template</a:t>
            </a:r>
          </a:p>
          <a:p>
            <a:pPr marL="18288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38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71"/>
            <a:ext cx="9144000" cy="49987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75700"/>
            <a:ext cx="4277359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http://www.slideshare.net/dotCloud/docker-intro-</a:t>
            </a:r>
            <a:r>
              <a:rPr lang="en-US" sz="1200" dirty="0" smtClean="0">
                <a:hlinkClick r:id="rId3"/>
              </a:rPr>
              <a:t>november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688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Intra</a:t>
            </a:r>
            <a:r>
              <a:rPr lang="en-US" sz="2800" dirty="0"/>
              <a:t>-container communication via sockets (Docker links).  Containers can talk to each other.</a:t>
            </a:r>
          </a:p>
          <a:p>
            <a:r>
              <a:rPr lang="en-US" sz="2800" dirty="0"/>
              <a:t>Familiar lifecycle:  started, stopped, or kill</a:t>
            </a:r>
          </a:p>
          <a:p>
            <a:r>
              <a:rPr lang="en-US" sz="2800" dirty="0"/>
              <a:t>Can create images from previously run containers, to persist changes made while container was executing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1" y="893233"/>
            <a:ext cx="8839200" cy="5596467"/>
          </a:xfrm>
        </p:spPr>
        <p:txBody>
          <a:bodyPr/>
          <a:lstStyle/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Why Containers?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Business Value</a:t>
            </a:r>
            <a:endParaRPr lang="en-US" sz="2400" dirty="0">
              <a:solidFill>
                <a:srgbClr val="FF0000"/>
              </a:solidFill>
            </a:endParaRP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Adoption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Docker Basics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Orchestration Toolkit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Decompose </a:t>
            </a:r>
            <a:r>
              <a:rPr lang="en-US" sz="2400" dirty="0">
                <a:solidFill>
                  <a:srgbClr val="FF0000"/>
                </a:solidFill>
              </a:rPr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Monolith</a:t>
            </a:r>
            <a:endParaRPr lang="en-US" sz="2400" dirty="0">
              <a:solidFill>
                <a:srgbClr val="FF0000"/>
              </a:solidFill>
            </a:endParaRP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Microservices 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API Gateway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Service Discovery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Security &amp; Networking</a:t>
            </a: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Putting it Together</a:t>
            </a:r>
            <a:endParaRPr lang="en-US" sz="2400" dirty="0">
              <a:solidFill>
                <a:srgbClr val="FF0000"/>
              </a:solidFill>
            </a:endParaRPr>
          </a:p>
          <a:p>
            <a:pPr marL="64008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Questions?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900" dirty="0" smtClean="0"/>
              <a:t>Docker </a:t>
            </a:r>
            <a:r>
              <a:rPr lang="en-US" sz="2900" dirty="0"/>
              <a:t>has three parts</a:t>
            </a:r>
          </a:p>
          <a:p>
            <a:pPr lvl="1"/>
            <a:r>
              <a:rPr lang="en-US" sz="2400" b="1" dirty="0"/>
              <a:t>docker daemon </a:t>
            </a:r>
            <a:r>
              <a:rPr lang="en-US" sz="2400" dirty="0"/>
              <a:t>runs as root to manage containers</a:t>
            </a:r>
          </a:p>
          <a:p>
            <a:pPr lvl="1"/>
            <a:r>
              <a:rPr lang="en-US" sz="2400" b="1" dirty="0"/>
              <a:t>docker containers </a:t>
            </a:r>
            <a:r>
              <a:rPr lang="en-US" sz="2400" dirty="0"/>
              <a:t>spawn from images, which are tiny and can be versioned</a:t>
            </a:r>
          </a:p>
          <a:p>
            <a:pPr lvl="1"/>
            <a:r>
              <a:rPr lang="en-US" sz="2400" b="1" dirty="0"/>
              <a:t>docker repository </a:t>
            </a:r>
            <a:r>
              <a:rPr lang="en-US" sz="2400" dirty="0"/>
              <a:t>allows images to be exchanged and versioned like code (public or private</a:t>
            </a:r>
            <a:r>
              <a:rPr lang="en-US" sz="2900" dirty="0"/>
              <a:t>) </a:t>
            </a:r>
          </a:p>
          <a:p>
            <a:r>
              <a:rPr lang="en-US" sz="2800" dirty="0"/>
              <a:t>Each container has </a:t>
            </a:r>
            <a:r>
              <a:rPr lang="en-US" sz="2800" dirty="0" smtClean="0"/>
              <a:t>a unique IP address</a:t>
            </a:r>
            <a:endParaRPr lang="en-US" sz="2800" dirty="0"/>
          </a:p>
          <a:p>
            <a:r>
              <a:rPr lang="en-US" sz="2800" dirty="0" smtClean="0"/>
              <a:t>Port </a:t>
            </a:r>
            <a:r>
              <a:rPr lang="en-US" sz="2800" dirty="0"/>
              <a:t>and pipework to expose containers outside host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hare </a:t>
            </a:r>
            <a:r>
              <a:rPr lang="en-US" sz="2800" dirty="0"/>
              <a:t>volumes, multi home, integrate containers into host </a:t>
            </a:r>
            <a:r>
              <a:rPr lang="en-US" sz="2800" dirty="0" smtClean="0"/>
              <a:t>network (and more)</a:t>
            </a:r>
            <a:endParaRPr lang="en-US" sz="2800" dirty="0"/>
          </a:p>
          <a:p>
            <a:r>
              <a:rPr lang="en-US" sz="2800" dirty="0"/>
              <a:t>Continuous integration can generate versioned docker images, web hooks, repo </a:t>
            </a:r>
            <a:r>
              <a:rPr lang="en-US" sz="2800" dirty="0" smtClean="0"/>
              <a:t>notifications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37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Common use </a:t>
            </a:r>
            <a:r>
              <a:rPr lang="en-US" sz="2800" dirty="0" smtClean="0"/>
              <a:t>cases</a:t>
            </a:r>
            <a:endParaRPr lang="en-US" sz="2800" dirty="0"/>
          </a:p>
          <a:p>
            <a:pPr lvl="1"/>
            <a:r>
              <a:rPr lang="en-US" dirty="0"/>
              <a:t>Automate application packaging and deployment</a:t>
            </a:r>
          </a:p>
          <a:p>
            <a:pPr lvl="1"/>
            <a:r>
              <a:rPr lang="en-US" dirty="0"/>
              <a:t>Lightweight PaaS environments</a:t>
            </a:r>
          </a:p>
          <a:p>
            <a:pPr lvl="1"/>
            <a:r>
              <a:rPr lang="en-US" dirty="0"/>
              <a:t>Automate testing, continuous integration, and deployment</a:t>
            </a:r>
          </a:p>
          <a:p>
            <a:pPr lvl="1"/>
            <a:r>
              <a:rPr lang="en-US" dirty="0"/>
              <a:t>Deploy and scale web apps, databases, backend services</a:t>
            </a:r>
          </a:p>
          <a:p>
            <a:pPr marL="182880" indent="0">
              <a:buNone/>
            </a:pP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63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1365421"/>
            <a:ext cx="8941391" cy="42782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001" y="6197477"/>
            <a:ext cx="4277359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hlinkClick r:id="rId3"/>
              </a:rPr>
              <a:t>http://www.slideshare.net/dotCloud/docker-intro-</a:t>
            </a:r>
            <a:r>
              <a:rPr lang="en-US" sz="1200" dirty="0" smtClean="0">
                <a:hlinkClick r:id="rId3"/>
              </a:rPr>
              <a:t>november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195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Docker sold DotCloud PaaS to cloudControl</a:t>
            </a:r>
          </a:p>
          <a:p>
            <a:r>
              <a:rPr lang="en-US" sz="2800" dirty="0" smtClean="0"/>
              <a:t>Not opinionated</a:t>
            </a:r>
          </a:p>
          <a:p>
            <a:pPr lvl="1"/>
            <a:r>
              <a:rPr lang="en-US" dirty="0" smtClean="0"/>
              <a:t>Deis, Flynn</a:t>
            </a:r>
          </a:p>
          <a:p>
            <a:pPr lvl="1"/>
            <a:r>
              <a:rPr lang="en-US" dirty="0" smtClean="0"/>
              <a:t>(Both provide scaffolding to support distributed, containerized, service implementations)</a:t>
            </a:r>
          </a:p>
          <a:p>
            <a:r>
              <a:rPr lang="en-US" sz="2800" dirty="0" smtClean="0"/>
              <a:t>Opinionated</a:t>
            </a:r>
          </a:p>
          <a:p>
            <a:pPr lvl="1"/>
            <a:r>
              <a:rPr lang="en-US" dirty="0" smtClean="0"/>
              <a:t>CloudFoundry, OpenShift,  Apcera Continuum</a:t>
            </a:r>
          </a:p>
          <a:p>
            <a:pPr lvl="1"/>
            <a:r>
              <a:rPr lang="en-US" dirty="0" smtClean="0"/>
              <a:t>Integrates Docker into their systems</a:t>
            </a:r>
          </a:p>
          <a:p>
            <a:r>
              <a:rPr lang="en-US" sz="2800" dirty="0" smtClean="0"/>
              <a:t>CoreOS, RancherOS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	</a:t>
            </a:r>
            <a:r>
              <a:rPr lang="en-US" dirty="0"/>
              <a:t>– </a:t>
            </a:r>
            <a:r>
              <a:rPr lang="en-US" dirty="0" smtClean="0"/>
              <a:t>PaaS Frameworks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480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 - CoreOS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CoreOS uses fleet to run containers with </a:t>
            </a:r>
            <a:r>
              <a:rPr lang="en-US" sz="2800" dirty="0" err="1" smtClean="0"/>
              <a:t>systemd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401576"/>
            <a:ext cx="5245100" cy="46308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1" y="6130435"/>
            <a:ext cx="32129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https://coreos.com/using-coreos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58584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A “System Docker” as PID1 manages “User Dockers”</a:t>
            </a:r>
          </a:p>
          <a:p>
            <a:r>
              <a:rPr lang="en-US" sz="2800" dirty="0" smtClean="0"/>
              <a:t>Separate Docker daemon runs in User Docker container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Docker Basics - RancherOS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4633"/>
            <a:ext cx="6553200" cy="3975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1" y="6056868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http://rancher.com/rancher-os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3568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Orchestration Toolkit</a:t>
            </a:r>
          </a:p>
        </p:txBody>
      </p:sp>
    </p:spTree>
    <p:extLst>
      <p:ext uri="{BB962C8B-B14F-4D97-AF65-F5344CB8AC3E}">
        <p14:creationId xmlns:p14="http://schemas.microsoft.com/office/powerpoint/2010/main" val="2637693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Portability across environments, providers</a:t>
            </a:r>
          </a:p>
          <a:p>
            <a:r>
              <a:rPr lang="en-US" dirty="0" smtClean="0"/>
              <a:t>Composable</a:t>
            </a:r>
          </a:p>
          <a:p>
            <a:r>
              <a:rPr lang="en-US" dirty="0" smtClean="0"/>
              <a:t>New technologies (beta), not </a:t>
            </a:r>
            <a:r>
              <a:rPr lang="en-US" dirty="0"/>
              <a:t>p</a:t>
            </a:r>
            <a:r>
              <a:rPr lang="en-US" dirty="0" smtClean="0"/>
              <a:t>roduction ready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Docker Machine 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Docker Swarm 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Docker Compose (based on fig) </a:t>
            </a:r>
          </a:p>
          <a:p>
            <a:r>
              <a:rPr lang="en-US" sz="2000" dirty="0">
                <a:hlinkClick r:id="rId2"/>
              </a:rPr>
              <a:t>http://www.infoq.com/news/2015/03/docker-machine-swarm-</a:t>
            </a:r>
            <a:r>
              <a:rPr lang="en-US" sz="2000" dirty="0" smtClean="0">
                <a:hlinkClick r:id="rId2"/>
              </a:rPr>
              <a:t>compose</a:t>
            </a:r>
            <a:endParaRPr lang="en-US" sz="2000" dirty="0" smtClean="0"/>
          </a:p>
          <a:p>
            <a:r>
              <a:rPr lang="en-US" sz="2800" dirty="0" smtClean="0"/>
              <a:t>Micro Virtualization to follow?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Orchestration Toolkit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863" y="6186282"/>
            <a:ext cx="86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http://thenewstack.io/orchestration-toolkit-release-aims-prove-dockers-commitment-flexibility-community-ecosystem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65027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6400" y="4999584"/>
            <a:ext cx="8178800" cy="7196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Docker Machine</a:t>
            </a:r>
          </a:p>
          <a:p>
            <a:pPr lvl="1"/>
            <a:r>
              <a:rPr lang="en-US" dirty="0" smtClean="0"/>
              <a:t>(Separate project from Docker Engine)</a:t>
            </a:r>
          </a:p>
          <a:p>
            <a:pPr lvl="1"/>
            <a:r>
              <a:rPr lang="en-US" dirty="0" smtClean="0"/>
              <a:t>Abstraction used to provision to different environments</a:t>
            </a:r>
          </a:p>
          <a:p>
            <a:pPr lvl="2"/>
            <a:r>
              <a:rPr lang="en-US" dirty="0" smtClean="0"/>
              <a:t>Support for 12 environment providers</a:t>
            </a:r>
          </a:p>
          <a:p>
            <a:pPr lvl="2"/>
            <a:r>
              <a:rPr lang="en-US" dirty="0" err="1" smtClean="0"/>
              <a:t>Virtualbox</a:t>
            </a:r>
            <a:r>
              <a:rPr lang="en-US" dirty="0" smtClean="0"/>
              <a:t> (local)</a:t>
            </a:r>
          </a:p>
          <a:p>
            <a:pPr lvl="2"/>
            <a:r>
              <a:rPr lang="en-US" dirty="0" smtClean="0"/>
              <a:t>Digital Ocean,  AWS,  Azure,  </a:t>
            </a:r>
            <a:r>
              <a:rPr lang="en-US" dirty="0" err="1" smtClean="0"/>
              <a:t>Vmware</a:t>
            </a:r>
            <a:r>
              <a:rPr lang="en-US" dirty="0" smtClean="0"/>
              <a:t>, and more</a:t>
            </a:r>
          </a:p>
          <a:p>
            <a:pPr lvl="1"/>
            <a:r>
              <a:rPr lang="en-US" dirty="0" smtClean="0"/>
              <a:t>Hybrid environments</a:t>
            </a:r>
          </a:p>
          <a:p>
            <a:pPr lvl="1"/>
            <a:r>
              <a:rPr lang="en-US" dirty="0">
                <a:hlinkClick r:id="rId2"/>
              </a:rPr>
              <a:t>https://github.com/docker/</a:t>
            </a:r>
            <a:r>
              <a:rPr lang="en-US" dirty="0" smtClean="0">
                <a:hlinkClick r:id="rId2"/>
              </a:rPr>
              <a:t>machine</a:t>
            </a:r>
            <a:endParaRPr lang="en-US" dirty="0" smtClean="0"/>
          </a:p>
          <a:p>
            <a:pPr lvl="2"/>
            <a:endParaRPr lang="en-US" dirty="0" smtClean="0"/>
          </a:p>
          <a:p>
            <a:pPr marL="468630" lvl="1" indent="0">
              <a:buNone/>
            </a:pPr>
            <a:r>
              <a:rPr lang="en-US" sz="1600" b="1" dirty="0">
                <a:latin typeface="Courier New"/>
                <a:cs typeface="Courier New"/>
              </a:rPr>
              <a:t>% machine create -d [infrastructure provider] [provider options] [machine name</a:t>
            </a:r>
            <a:r>
              <a:rPr lang="en-US" sz="1600" b="1" dirty="0" smtClean="0">
                <a:latin typeface="Courier New"/>
                <a:cs typeface="Courier New"/>
              </a:rPr>
              <a:t>]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Orchestration Toolkit – Docker Machine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97" y="6208467"/>
            <a:ext cx="87121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http://blog.docker.com/2014/12/announcing-docker-machine-swarm-and-compose-for-orchestrating-distributed-apps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17932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1" y="761997"/>
            <a:ext cx="8839200" cy="5596467"/>
          </a:xfrm>
        </p:spPr>
        <p:txBody>
          <a:bodyPr/>
          <a:lstStyle/>
          <a:p>
            <a:r>
              <a:rPr lang="en-US" sz="2800" dirty="0"/>
              <a:t>Native clustering</a:t>
            </a:r>
          </a:p>
          <a:p>
            <a:r>
              <a:rPr lang="en-US" sz="2800" dirty="0" smtClean="0"/>
              <a:t>A pool </a:t>
            </a:r>
            <a:r>
              <a:rPr lang="en-US" sz="2800" dirty="0"/>
              <a:t>of </a:t>
            </a:r>
            <a:r>
              <a:rPr lang="en-US" sz="2800" dirty="0" smtClean="0"/>
              <a:t>Docker hosts exposed as a single, virtual host</a:t>
            </a:r>
            <a:endParaRPr lang="en-US" sz="2800" dirty="0"/>
          </a:p>
          <a:p>
            <a:pPr lvl="1"/>
            <a:r>
              <a:rPr lang="en-US" dirty="0"/>
              <a:t>Schedule containers to run atop</a:t>
            </a:r>
          </a:p>
          <a:p>
            <a:pPr lvl="1"/>
            <a:r>
              <a:rPr lang="en-US" dirty="0"/>
              <a:t>Automatic workload management</a:t>
            </a:r>
          </a:p>
          <a:p>
            <a:r>
              <a:rPr lang="en-US" sz="2800" dirty="0" smtClean="0"/>
              <a:t>Uses standard Docker API</a:t>
            </a:r>
          </a:p>
          <a:p>
            <a:pPr lvl="1"/>
            <a:r>
              <a:rPr lang="en-US" sz="2400" dirty="0" smtClean="0"/>
              <a:t>Any tool using docker daemon can Swarm transparently</a:t>
            </a:r>
          </a:p>
          <a:p>
            <a:pPr lvl="1"/>
            <a:r>
              <a:rPr lang="en-US" sz="2400" dirty="0" smtClean="0"/>
              <a:t>Dokku, Compose, Krane, Flynn, Desi, DockerUI, Shipyard, Jenkins</a:t>
            </a:r>
          </a:p>
          <a:p>
            <a:pPr lvl="1"/>
            <a:r>
              <a:rPr lang="en-US" sz="2400" dirty="0" smtClean="0"/>
              <a:t>Docker client</a:t>
            </a:r>
          </a:p>
          <a:p>
            <a:r>
              <a:rPr lang="en-US" sz="2800" dirty="0" smtClean="0"/>
              <a:t>H/A and Failover</a:t>
            </a:r>
          </a:p>
          <a:p>
            <a:pPr lvl="1"/>
            <a:r>
              <a:rPr lang="en-US" dirty="0" smtClean="0"/>
              <a:t>Swarm performs health checks with auto-rebalancing</a:t>
            </a:r>
          </a:p>
          <a:p>
            <a:r>
              <a:rPr lang="en-US" sz="2800" dirty="0" smtClean="0"/>
              <a:t>Policy-based scheduling: standard and custom constraints</a:t>
            </a:r>
          </a:p>
          <a:p>
            <a:pPr marL="182880" indent="0">
              <a:buNone/>
            </a:pPr>
            <a:endParaRPr lang="en-US" sz="1200" dirty="0" smtClean="0">
              <a:hlinkClick r:id="rId2"/>
            </a:endParaRPr>
          </a:p>
          <a:p>
            <a:pPr marL="182880" indent="0">
              <a:buNone/>
            </a:pP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://github.com/docker/swarm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 smtClean="0"/>
          </a:p>
          <a:p>
            <a:pPr marL="182880" indent="0">
              <a:buNone/>
            </a:pPr>
            <a:endParaRPr lang="en-US" sz="2800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Toolkit </a:t>
            </a:r>
            <a:r>
              <a:rPr lang="en-US" dirty="0" smtClean="0"/>
              <a:t>– Docker Swarm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Senior Software </a:t>
            </a:r>
            <a:r>
              <a:rPr lang="en-US" sz="2800" dirty="0" smtClean="0"/>
              <a:t>Architect @ Altisource Labs</a:t>
            </a:r>
            <a:endParaRPr lang="en-US" sz="28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opinions contained </a:t>
            </a:r>
            <a:r>
              <a:rPr lang="en-US" sz="2400" dirty="0" smtClean="0"/>
              <a:t>herein may </a:t>
            </a:r>
            <a:r>
              <a:rPr lang="en-US" sz="2400" dirty="0"/>
              <a:t>not represent my </a:t>
            </a:r>
            <a:r>
              <a:rPr lang="en-US" sz="2400" dirty="0" smtClean="0"/>
              <a:t>employer,</a:t>
            </a:r>
            <a:endParaRPr lang="en-US" sz="2400" dirty="0" smtClean="0"/>
          </a:p>
          <a:p>
            <a:pPr marL="468630" lvl="1" indent="0">
              <a:buNone/>
            </a:pPr>
            <a:r>
              <a:rPr lang="en-US" sz="2400" dirty="0" smtClean="0"/>
              <a:t>   </a:t>
            </a:r>
            <a:r>
              <a:rPr lang="en-US" sz="2400" dirty="0" smtClean="0"/>
              <a:t>but I </a:t>
            </a:r>
            <a:r>
              <a:rPr lang="en-US" sz="2400" dirty="0" smtClean="0"/>
              <a:t>believe they should. </a:t>
            </a:r>
            <a:endParaRPr lang="en-US" sz="2400" dirty="0"/>
          </a:p>
          <a:p>
            <a:r>
              <a:rPr lang="en-US" sz="2800" dirty="0" smtClean="0"/>
              <a:t>Platform Development, Middleware, MoM, EIP, EDA, </a:t>
            </a:r>
            <a:r>
              <a:rPr lang="en-US" sz="2800" dirty="0" err="1" smtClean="0"/>
              <a:t>etc</a:t>
            </a:r>
            <a:endParaRPr lang="en-US" sz="2800" dirty="0"/>
          </a:p>
          <a:p>
            <a:r>
              <a:rPr lang="en-US" sz="2800" dirty="0" smtClean="0"/>
              <a:t>Deployment perspective</a:t>
            </a:r>
            <a:endParaRPr lang="en-US" sz="2800" dirty="0"/>
          </a:p>
          <a:p>
            <a:r>
              <a:rPr lang="en-US" sz="2800" dirty="0" smtClean="0"/>
              <a:t>Exposed to many environments, technologies, people</a:t>
            </a:r>
          </a:p>
          <a:p>
            <a:r>
              <a:rPr lang="en-US" sz="2800" dirty="0" smtClean="0"/>
              <a:t>Life-long learner and always curious</a:t>
            </a:r>
            <a:endParaRPr lang="en-US" sz="2800" dirty="0"/>
          </a:p>
          <a:p>
            <a:r>
              <a:rPr lang="en-US" sz="2800" dirty="0"/>
              <a:t>Novice bass player</a:t>
            </a:r>
          </a:p>
          <a:p>
            <a:r>
              <a:rPr lang="en-US" sz="2800" dirty="0" smtClean="0"/>
              <a:t>Scuba diver - </a:t>
            </a:r>
            <a:r>
              <a:rPr lang="en-US" sz="2800" dirty="0"/>
              <a:t>next </a:t>
            </a:r>
            <a:r>
              <a:rPr lang="en-US" sz="2800" dirty="0" smtClean="0"/>
              <a:t>adventure</a:t>
            </a:r>
            <a:endParaRPr lang="en-US" sz="2800" dirty="0"/>
          </a:p>
          <a:p>
            <a:pPr lvl="1"/>
            <a:r>
              <a:rPr lang="en-US" sz="2400" dirty="0">
                <a:hlinkClick r:id="rId2"/>
              </a:rPr>
              <a:t>https://www.bikiniatoll.com/divetour.html</a:t>
            </a:r>
            <a:endParaRPr lang="en-US" sz="2400" dirty="0"/>
          </a:p>
          <a:p>
            <a:pPr marL="18288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9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Scheduling algorithm</a:t>
            </a:r>
          </a:p>
          <a:p>
            <a:r>
              <a:rPr lang="en-US" dirty="0" smtClean="0"/>
              <a:t>Standard filters</a:t>
            </a:r>
          </a:p>
          <a:p>
            <a:pPr lvl="1"/>
            <a:r>
              <a:rPr lang="en-US" dirty="0" smtClean="0"/>
              <a:t>Constraint (storage=</a:t>
            </a:r>
            <a:r>
              <a:rPr lang="en-US" dirty="0" err="1" smtClean="0"/>
              <a:t>ssd</a:t>
            </a:r>
            <a:r>
              <a:rPr lang="en-US" dirty="0" smtClean="0"/>
              <a:t>, storage=disk,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/>
              <a:t>s</a:t>
            </a:r>
            <a:r>
              <a:rPr lang="en-US" dirty="0" err="1" smtClean="0"/>
              <a:t>toragedriver</a:t>
            </a:r>
            <a:r>
              <a:rPr lang="en-US" dirty="0" smtClean="0"/>
              <a:t>, </a:t>
            </a:r>
            <a:r>
              <a:rPr lang="en-US" dirty="0" err="1" smtClean="0"/>
              <a:t>executiondriver</a:t>
            </a:r>
            <a:r>
              <a:rPr lang="en-US" dirty="0" smtClean="0"/>
              <a:t>, </a:t>
            </a:r>
            <a:r>
              <a:rPr lang="en-US" dirty="0" err="1" smtClean="0"/>
              <a:t>kernelversion</a:t>
            </a:r>
            <a:r>
              <a:rPr lang="en-US" dirty="0" smtClean="0"/>
              <a:t>, </a:t>
            </a:r>
            <a:r>
              <a:rPr lang="en-US" dirty="0" err="1" smtClean="0"/>
              <a:t>operatingsystem</a:t>
            </a:r>
            <a:endParaRPr lang="en-US" dirty="0" smtClean="0"/>
          </a:p>
          <a:p>
            <a:pPr lvl="1"/>
            <a:r>
              <a:rPr lang="en-US" dirty="0" smtClean="0"/>
              <a:t>Affinity</a:t>
            </a:r>
          </a:p>
          <a:p>
            <a:pPr lvl="2"/>
            <a:r>
              <a:rPr lang="en-US" dirty="0" smtClean="0"/>
              <a:t>Certain containers may perform better on same host</a:t>
            </a:r>
          </a:p>
          <a:p>
            <a:pPr lvl="2"/>
            <a:r>
              <a:rPr lang="en-US" dirty="0" smtClean="0"/>
              <a:t>“Locality of Reference”</a:t>
            </a:r>
          </a:p>
          <a:p>
            <a:pPr lvl="1"/>
            <a:r>
              <a:rPr lang="en-US" dirty="0" smtClean="0"/>
              <a:t>Port</a:t>
            </a:r>
          </a:p>
          <a:p>
            <a:pPr lvl="1"/>
            <a:r>
              <a:rPr lang="en-US" dirty="0" smtClean="0"/>
              <a:t>Health</a:t>
            </a:r>
          </a:p>
          <a:p>
            <a:r>
              <a:rPr lang="en-US" sz="2800" dirty="0" smtClean="0"/>
              <a:t>Even Azure cloud computing platform supports it</a:t>
            </a:r>
          </a:p>
          <a:p>
            <a:pPr lvl="1"/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://www.eweek.com/cloud/docker-swarms-onto-microsofts-</a:t>
            </a:r>
            <a:r>
              <a:rPr lang="en-US" sz="2000" dirty="0" smtClean="0">
                <a:hlinkClick r:id="rId2"/>
              </a:rPr>
              <a:t>cloud.htm</a:t>
            </a:r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</a:t>
            </a:r>
            <a:r>
              <a:rPr lang="en-US" dirty="0" smtClean="0"/>
              <a:t>Toolkit – Docker Swarm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6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Undergoing development</a:t>
            </a:r>
          </a:p>
          <a:p>
            <a:r>
              <a:rPr lang="en-US" sz="2800" dirty="0" smtClean="0"/>
              <a:t>Adding feature to reschedule container on failed host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Toolkit – Docker Swarm</a:t>
            </a:r>
          </a:p>
        </p:txBody>
      </p:sp>
    </p:spTree>
    <p:extLst>
      <p:ext uri="{BB962C8B-B14F-4D97-AF65-F5344CB8AC3E}">
        <p14:creationId xmlns:p14="http://schemas.microsoft.com/office/powerpoint/2010/main" val="134461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</a:t>
            </a:r>
            <a:r>
              <a:rPr lang="en-US" dirty="0" smtClean="0"/>
              <a:t>Toolkit – Docker Swarm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2467" y="875189"/>
            <a:ext cx="8602133" cy="53816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2466" y="951393"/>
            <a:ext cx="860213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# create a cluster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run --rm swarm create</a:t>
            </a:r>
          </a:p>
          <a:p>
            <a:r>
              <a:rPr lang="en-US" sz="1400" dirty="0">
                <a:latin typeface="Courier New"/>
                <a:cs typeface="Courier New"/>
              </a:rPr>
              <a:t>6856663cdefdec325839a4b7e1de38e8 # &lt;- this is your unique &lt;cluster_id&gt;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# on each of your nodes, start the swarm agent</a:t>
            </a:r>
          </a:p>
          <a:p>
            <a:r>
              <a:rPr lang="en-US" sz="1400" dirty="0">
                <a:latin typeface="Courier New"/>
                <a:cs typeface="Courier New"/>
              </a:rPr>
              <a:t>#  &lt;node_ip&gt; doesn't have to be public (</a:t>
            </a:r>
            <a:r>
              <a:rPr lang="en-US" sz="1400" dirty="0" smtClean="0">
                <a:latin typeface="Courier New"/>
                <a:cs typeface="Courier New"/>
              </a:rPr>
              <a:t>e.g</a:t>
            </a:r>
            <a:r>
              <a:rPr lang="en-US" sz="1400" dirty="0">
                <a:latin typeface="Courier New"/>
                <a:cs typeface="Courier New"/>
              </a:rPr>
              <a:t>. 192.168.0.X),</a:t>
            </a:r>
          </a:p>
          <a:p>
            <a:r>
              <a:rPr lang="en-US" sz="1400" dirty="0">
                <a:latin typeface="Courier New"/>
                <a:cs typeface="Courier New"/>
              </a:rPr>
              <a:t>#  as long as the swarm manager can access it.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run -d swarm join --addr=&lt;node_ip:2375&gt; token://&lt;cluster_id&gt;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# start the manager on any machine or your laptop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run -d -p &lt;swarm_port&gt;:2375 swarm manage token://&lt;cluster_id&gt;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# use the regular docker cli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-H tcp://&lt;swarm_ip:swarm_port&gt; info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-H tcp://&lt;swarm_ip:swarm_port&gt; run ...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-H tcp://&lt;swarm_ip:swarm_port&gt; ps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-H tcp://&lt;swarm_ip:swarm_port&gt; logs ...</a:t>
            </a:r>
          </a:p>
          <a:p>
            <a:r>
              <a:rPr lang="en-US" sz="1400" dirty="0">
                <a:latin typeface="Courier New"/>
                <a:cs typeface="Courier New"/>
              </a:rPr>
              <a:t>...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# list nodes in your cluster</a:t>
            </a:r>
          </a:p>
          <a:p>
            <a:r>
              <a:rPr lang="en-US" sz="1400" b="1" dirty="0">
                <a:latin typeface="Courier New"/>
                <a:cs typeface="Courier New"/>
              </a:rPr>
              <a:t>$ docker run --rm swarm list token://&lt;cluster_id&gt;</a:t>
            </a:r>
          </a:p>
          <a:p>
            <a:r>
              <a:rPr lang="en-US" sz="1400" dirty="0">
                <a:latin typeface="Courier New"/>
                <a:cs typeface="Courier New"/>
              </a:rPr>
              <a:t>&lt;node_ip:2375&gt;</a:t>
            </a:r>
          </a:p>
        </p:txBody>
      </p:sp>
    </p:spTree>
    <p:extLst>
      <p:ext uri="{BB962C8B-B14F-4D97-AF65-F5344CB8AC3E}">
        <p14:creationId xmlns:p14="http://schemas.microsoft.com/office/powerpoint/2010/main" val="3950070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Final piece of orchestration puzzle</a:t>
            </a:r>
          </a:p>
          <a:p>
            <a:pPr lvl="1"/>
            <a:r>
              <a:rPr lang="en-US" dirty="0" smtClean="0"/>
              <a:t>After provisioning with Machine</a:t>
            </a:r>
          </a:p>
          <a:p>
            <a:pPr lvl="1"/>
            <a:r>
              <a:rPr lang="en-US" dirty="0" smtClean="0"/>
              <a:t>After defining clustering with Swarm</a:t>
            </a:r>
          </a:p>
          <a:p>
            <a:r>
              <a:rPr lang="en-US" sz="2800" dirty="0" smtClean="0"/>
              <a:t>Based on Fig</a:t>
            </a:r>
          </a:p>
          <a:p>
            <a:pPr lvl="1"/>
            <a:r>
              <a:rPr lang="en-US" dirty="0" smtClean="0"/>
              <a:t>Define application components within one file</a:t>
            </a:r>
          </a:p>
          <a:p>
            <a:pPr lvl="1"/>
            <a:r>
              <a:rPr lang="en-US" dirty="0" smtClean="0"/>
              <a:t>Containers, container configuration, links, volumes</a:t>
            </a:r>
          </a:p>
          <a:p>
            <a:r>
              <a:rPr lang="en-US" sz="2800" dirty="0" smtClean="0"/>
              <a:t>Assemble multi-container distributed apps to run atop Swarm-managed clusters</a:t>
            </a:r>
          </a:p>
          <a:p>
            <a:r>
              <a:rPr lang="en-US" sz="2800" dirty="0" smtClean="0"/>
              <a:t>Simple YAML configuration</a:t>
            </a:r>
          </a:p>
          <a:p>
            <a:r>
              <a:rPr lang="en-US" dirty="0">
                <a:hlinkClick r:id="rId2"/>
              </a:rPr>
              <a:t>https://github.com/docker/docker/issues/</a:t>
            </a:r>
            <a:r>
              <a:rPr lang="en-US" dirty="0" smtClean="0">
                <a:hlinkClick r:id="rId2"/>
              </a:rPr>
              <a:t>9694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Toolkit – Docker </a:t>
            </a:r>
            <a:r>
              <a:rPr lang="en-US" dirty="0" smtClean="0"/>
              <a:t>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Commands to manage lifecycle: start, stop, rebuild</a:t>
            </a:r>
          </a:p>
          <a:p>
            <a:r>
              <a:rPr lang="en-US" sz="2800" dirty="0" smtClean="0"/>
              <a:t>Obtain status of running services or view logs</a:t>
            </a:r>
          </a:p>
          <a:p>
            <a:r>
              <a:rPr lang="en-US" sz="2800" dirty="0" smtClean="0"/>
              <a:t>On Roadmap:</a:t>
            </a:r>
          </a:p>
          <a:p>
            <a:pPr lvl="1"/>
            <a:r>
              <a:rPr lang="en-US" dirty="0" smtClean="0"/>
              <a:t>Support for test, staging, production environments</a:t>
            </a:r>
          </a:p>
          <a:p>
            <a:pPr lvl="1"/>
            <a:r>
              <a:rPr lang="en-US" dirty="0" smtClean="0"/>
              <a:t>Integration with Swarm</a:t>
            </a:r>
          </a:p>
          <a:p>
            <a:pPr lvl="1"/>
            <a:r>
              <a:rPr lang="en-US" dirty="0" smtClean="0"/>
              <a:t>Support for multi-team and multi-registry development</a:t>
            </a:r>
          </a:p>
          <a:p>
            <a:pPr lvl="1"/>
            <a:r>
              <a:rPr lang="en-US" dirty="0" smtClean="0"/>
              <a:t>Improved container build automation (e.g. auto C.I.)</a:t>
            </a:r>
          </a:p>
          <a:p>
            <a:pPr lvl="1"/>
            <a:r>
              <a:rPr lang="en-US" sz="2000" dirty="0">
                <a:hlinkClick r:id="rId2"/>
              </a:rPr>
              <a:t>https://github.com/docker/compose/blob/master/ROADMAP.md#applications-spanning-multiple-</a:t>
            </a:r>
            <a:r>
              <a:rPr lang="en-US" sz="2000" dirty="0" smtClean="0">
                <a:hlinkClick r:id="rId2"/>
              </a:rPr>
              <a:t>teams</a:t>
            </a:r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Toolkit –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4116512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2467" y="875189"/>
            <a:ext cx="8602133" cy="55510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containers: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web: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build: .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command: python </a:t>
            </a:r>
            <a:r>
              <a:rPr lang="en-US" sz="2000" dirty="0" err="1">
                <a:latin typeface="Courier New"/>
                <a:cs typeface="Courier New"/>
              </a:rPr>
              <a:t>app.py</a:t>
            </a:r>
            <a:endParaRPr lang="en-US" sz="2000" dirty="0">
              <a:latin typeface="Courier New"/>
              <a:cs typeface="Courier New"/>
            </a:endParaRP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ports: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- "5000:5000"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volumes: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- .:/code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links: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- </a:t>
            </a:r>
            <a:r>
              <a:rPr lang="en-US" sz="2000" dirty="0" err="1">
                <a:latin typeface="Courier New"/>
                <a:cs typeface="Courier New"/>
              </a:rPr>
              <a:t>redis</a:t>
            </a:r>
            <a:endParaRPr lang="en-US" sz="2000" dirty="0">
              <a:latin typeface="Courier New"/>
              <a:cs typeface="Courier New"/>
            </a:endParaRP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environment: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- PYTHONUNBUFFERED=1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err="1">
                <a:latin typeface="Courier New"/>
                <a:cs typeface="Courier New"/>
              </a:rPr>
              <a:t>redis</a:t>
            </a:r>
            <a:r>
              <a:rPr lang="en-US" sz="2000" dirty="0">
                <a:latin typeface="Courier New"/>
                <a:cs typeface="Courier New"/>
              </a:rPr>
              <a:t>:</a:t>
            </a: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image: </a:t>
            </a:r>
            <a:r>
              <a:rPr lang="en-US" sz="2000" dirty="0" err="1">
                <a:latin typeface="Courier New"/>
                <a:cs typeface="Courier New"/>
              </a:rPr>
              <a:t>redis:latest</a:t>
            </a:r>
            <a:endParaRPr lang="en-US" sz="2000" dirty="0">
              <a:latin typeface="Courier New"/>
              <a:cs typeface="Courier New"/>
            </a:endParaRPr>
          </a:p>
          <a:p>
            <a:pPr marL="182880" indent="0">
              <a:buNone/>
            </a:pPr>
            <a:r>
              <a:rPr lang="en-US" sz="2000" dirty="0">
                <a:latin typeface="Courier New"/>
                <a:cs typeface="Courier New"/>
              </a:rPr>
              <a:t>     command: </a:t>
            </a:r>
            <a:r>
              <a:rPr lang="en-US" sz="2000" dirty="0" err="1">
                <a:latin typeface="Courier New"/>
                <a:cs typeface="Courier New"/>
              </a:rPr>
              <a:t>redis</a:t>
            </a:r>
            <a:r>
              <a:rPr lang="en-US" sz="2000" dirty="0">
                <a:latin typeface="Courier New"/>
                <a:cs typeface="Courier New"/>
              </a:rPr>
              <a:t>-server --</a:t>
            </a:r>
            <a:r>
              <a:rPr lang="en-US" sz="2000" dirty="0" err="1">
                <a:latin typeface="Courier New"/>
                <a:cs typeface="Courier New"/>
              </a:rPr>
              <a:t>appendonly</a:t>
            </a:r>
            <a:r>
              <a:rPr lang="en-US" sz="2000" dirty="0">
                <a:latin typeface="Courier New"/>
                <a:cs typeface="Courier New"/>
              </a:rPr>
              <a:t> yes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Toolkit –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654995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Schedulers are responsible for starting containers on available hosts.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Orchestration Toolkit - Schedulers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839494"/>
            <a:ext cx="5943600" cy="42057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1" y="5995537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https://www.digitalocean.com/community/tutorials/the-docker-ecosystem-an-introduction-to-common-</a:t>
            </a:r>
            <a:r>
              <a:rPr lang="en-US" sz="1400" dirty="0" smtClean="0">
                <a:hlinkClick r:id="rId3"/>
              </a:rPr>
              <a:t>components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199546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Fleet</a:t>
            </a:r>
          </a:p>
          <a:p>
            <a:pPr lvl="1"/>
            <a:r>
              <a:rPr lang="en-US" dirty="0" smtClean="0"/>
              <a:t>Marathon</a:t>
            </a:r>
          </a:p>
          <a:p>
            <a:pPr lvl="1"/>
            <a:r>
              <a:rPr lang="en-US" dirty="0" smtClean="0"/>
              <a:t>Swarm</a:t>
            </a:r>
          </a:p>
          <a:p>
            <a:pPr lvl="1"/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smtClean="0"/>
              <a:t>Compose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Orchestration Toolkit - Schedulers</a:t>
            </a:r>
          </a:p>
        </p:txBody>
      </p:sp>
    </p:spTree>
    <p:extLst>
      <p:ext uri="{BB962C8B-B14F-4D97-AF65-F5344CB8AC3E}">
        <p14:creationId xmlns:p14="http://schemas.microsoft.com/office/powerpoint/2010/main" val="996894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Decompose the Monolith</a:t>
            </a:r>
          </a:p>
        </p:txBody>
      </p:sp>
    </p:spTree>
    <p:extLst>
      <p:ext uri="{BB962C8B-B14F-4D97-AF65-F5344CB8AC3E}">
        <p14:creationId xmlns:p14="http://schemas.microsoft.com/office/powerpoint/2010/main" val="3556030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So, you have a monolithic app that needs to be modernized…  For whatever reason.  </a:t>
            </a:r>
          </a:p>
          <a:p>
            <a:pPr lvl="1"/>
            <a:r>
              <a:rPr lang="en-US" dirty="0" smtClean="0"/>
              <a:t>How to rebuild it?  </a:t>
            </a:r>
            <a:r>
              <a:rPr lang="en-US" sz="2400" dirty="0" smtClean="0"/>
              <a:t>(insert:  Six Million Dollar Man ref.)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Decompose the Monolith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36" y="2312376"/>
            <a:ext cx="5461002" cy="413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err="1" smtClean="0"/>
              <a:t>DevNexus</a:t>
            </a:r>
            <a:r>
              <a:rPr lang="en-US" sz="2800" dirty="0" smtClean="0"/>
              <a:t> 2015 (today!)</a:t>
            </a:r>
          </a:p>
          <a:p>
            <a:pPr marL="182880" indent="0">
              <a:buNone/>
            </a:pPr>
            <a:r>
              <a:rPr lang="en-US" sz="2400" dirty="0" smtClean="0">
                <a:hlinkClick r:id="rId2"/>
              </a:rPr>
              <a:t>http://www.slideshare.net/ToddFritz</a:t>
            </a:r>
            <a:r>
              <a:rPr lang="en-US" sz="2400" dirty="0">
                <a:hlinkClick r:id="rId2"/>
              </a:rPr>
              <a:t>/2015-03-</a:t>
            </a:r>
            <a:r>
              <a:rPr lang="en-US" sz="2400" dirty="0" smtClean="0">
                <a:hlinkClick r:id="rId2"/>
              </a:rPr>
              <a:t>11_Todd_Fritz_Devnexus_2015</a:t>
            </a:r>
            <a:endParaRPr lang="en-US" sz="2400" dirty="0"/>
          </a:p>
          <a:p>
            <a:pPr marL="182880" indent="0">
              <a:buNone/>
            </a:pPr>
            <a:endParaRPr lang="en-US" sz="2800" dirty="0"/>
          </a:p>
          <a:p>
            <a:pPr marL="182880" indent="0">
              <a:buNone/>
            </a:pPr>
            <a:r>
              <a:rPr lang="en-US" sz="2800" dirty="0" smtClean="0"/>
              <a:t>Great </a:t>
            </a:r>
            <a:r>
              <a:rPr lang="en-US" sz="2800" dirty="0" smtClean="0"/>
              <a:t>Wide Open - Atlanta  (April 3, 2014)</a:t>
            </a:r>
          </a:p>
          <a:p>
            <a:pPr marL="182880" indent="0">
              <a:buNone/>
            </a:pPr>
            <a:r>
              <a:rPr lang="en-US" sz="2000" dirty="0">
                <a:hlinkClick r:id="rId3"/>
              </a:rPr>
              <a:t>http://www.slideshare.net/ToddFritz/2014-04-</a:t>
            </a:r>
            <a:r>
              <a:rPr lang="en-US" sz="2000" dirty="0" smtClean="0">
                <a:hlinkClick r:id="rId3"/>
              </a:rPr>
              <a:t>03legacytocloud</a:t>
            </a:r>
            <a:endParaRPr lang="en-US" sz="2000" dirty="0"/>
          </a:p>
          <a:p>
            <a:endParaRPr lang="en-US" sz="2800" dirty="0" smtClean="0"/>
          </a:p>
          <a:p>
            <a:pPr marL="182880" indent="0">
              <a:buNone/>
            </a:pPr>
            <a:r>
              <a:rPr lang="en-US" sz="2800" dirty="0" smtClean="0"/>
              <a:t>AJUG  (April 15, 2014)</a:t>
            </a:r>
          </a:p>
          <a:p>
            <a:pPr marL="182880" indent="0">
              <a:buNone/>
            </a:pPr>
            <a:r>
              <a:rPr lang="en-US" sz="2400" dirty="0">
                <a:hlinkClick r:id="rId4"/>
              </a:rPr>
              <a:t>http://www.slideshare.net/ToddFritz/2014-april-15-atlanta-java-users-</a:t>
            </a:r>
            <a:r>
              <a:rPr lang="en-US" sz="2400" dirty="0" smtClean="0">
                <a:hlinkClick r:id="rId4"/>
              </a:rPr>
              <a:t>group</a:t>
            </a:r>
            <a:endParaRPr lang="en-US" sz="2400" dirty="0" smtClean="0"/>
          </a:p>
          <a:p>
            <a:pPr marL="182880" indent="0">
              <a:buNone/>
            </a:pPr>
            <a:r>
              <a:rPr lang="en-US" sz="2400" dirty="0" smtClean="0"/>
              <a:t>Video - </a:t>
            </a:r>
            <a:r>
              <a:rPr lang="pt-BR" sz="2400" dirty="0">
                <a:hlinkClick r:id="rId5"/>
              </a:rPr>
              <a:t>https://vimeo.com/</a:t>
            </a:r>
            <a:r>
              <a:rPr lang="pt-BR" sz="2400" dirty="0" smtClean="0">
                <a:hlinkClick r:id="rId5"/>
              </a:rPr>
              <a:t>94556976</a:t>
            </a:r>
            <a:endParaRPr lang="pt-BR" sz="2400" dirty="0" smtClean="0"/>
          </a:p>
          <a:p>
            <a:pPr marL="868680" lvl="2" indent="0">
              <a:buNone/>
            </a:pPr>
            <a:endParaRPr lang="en-US" sz="2800" dirty="0"/>
          </a:p>
          <a:p>
            <a:pPr marL="182880" indent="0">
              <a:buNone/>
            </a:pP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3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Decompose the Monolith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No smoking in the Emergency Room!</a:t>
            </a:r>
          </a:p>
          <a:p>
            <a:r>
              <a:rPr lang="en-US" sz="2800" dirty="0" smtClean="0"/>
              <a:t>System Analysis</a:t>
            </a:r>
          </a:p>
          <a:p>
            <a:r>
              <a:rPr lang="en-US" sz="2800" dirty="0" smtClean="0"/>
              <a:t>Use an </a:t>
            </a:r>
            <a:r>
              <a:rPr lang="en-US" sz="2800" dirty="0"/>
              <a:t>iterative methodology</a:t>
            </a:r>
          </a:p>
          <a:p>
            <a:pPr marL="914400" lvl="1" indent="-457200"/>
            <a:r>
              <a:rPr lang="en-US" dirty="0"/>
              <a:t>Leverage existing knowledge and literature</a:t>
            </a:r>
          </a:p>
          <a:p>
            <a:pPr marL="914400" lvl="1" indent="-457200"/>
            <a:r>
              <a:rPr lang="en-US" dirty="0"/>
              <a:t>Some analysis before  </a:t>
            </a:r>
          </a:p>
          <a:p>
            <a:pPr marL="914400" lvl="1" indent="-457200"/>
            <a:r>
              <a:rPr lang="en-US" dirty="0"/>
              <a:t>Decompose and modularize (scale cube)</a:t>
            </a:r>
          </a:p>
          <a:p>
            <a:pPr marL="914400" lvl="1" indent="-457200"/>
            <a:r>
              <a:rPr lang="en-US" dirty="0"/>
              <a:t>Separation of concerns</a:t>
            </a:r>
          </a:p>
          <a:p>
            <a:pPr marL="914400" lvl="1" indent="-457200"/>
            <a:r>
              <a:rPr lang="en-US" dirty="0"/>
              <a:t>Proof of concepts are your </a:t>
            </a:r>
            <a:r>
              <a:rPr lang="en-US" dirty="0" smtClean="0"/>
              <a:t>friend</a:t>
            </a:r>
          </a:p>
        </p:txBody>
      </p:sp>
    </p:spTree>
    <p:extLst>
      <p:ext uri="{BB962C8B-B14F-4D97-AF65-F5344CB8AC3E}">
        <p14:creationId xmlns:p14="http://schemas.microsoft.com/office/powerpoint/2010/main" val="1041511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endParaRPr lang="en-US" sz="2800" dirty="0" smtClean="0"/>
          </a:p>
          <a:p>
            <a:pPr marL="182880" indent="0">
              <a:buNone/>
            </a:pPr>
            <a:r>
              <a:rPr lang="en-US" sz="2800" dirty="0" smtClean="0"/>
              <a:t>A simple metaphor to follow</a:t>
            </a:r>
          </a:p>
          <a:p>
            <a:endParaRPr lang="en-US" dirty="0" smtClean="0"/>
          </a:p>
          <a:p>
            <a:pPr marL="468630" lvl="1" indent="0">
              <a:buNone/>
            </a:pPr>
            <a:r>
              <a:rPr lang="en-US" dirty="0" smtClean="0"/>
              <a:t>(Please do not leave)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Decompose the Monolith</a:t>
            </a:r>
          </a:p>
        </p:txBody>
      </p:sp>
    </p:spTree>
    <p:extLst>
      <p:ext uri="{BB962C8B-B14F-4D97-AF65-F5344CB8AC3E}">
        <p14:creationId xmlns:p14="http://schemas.microsoft.com/office/powerpoint/2010/main" val="38216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/>
              <a:t>Decompose the Monolith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05" y="873153"/>
            <a:ext cx="5724144" cy="5502247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93134" y="4969929"/>
            <a:ext cx="5689600" cy="1498603"/>
          </a:xfrm>
          <a:prstGeom prst="wedgeEllipseCallout">
            <a:avLst>
              <a:gd name="adj1" fmla="val 11316"/>
              <a:gd name="adj2" fmla="val -6621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I’m a proud stovepipe, just bolted together, vroom vroom</a:t>
            </a:r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Helvetica Neue"/>
                <a:cs typeface="Helvetica Neue"/>
              </a:rPr>
              <a:t>vroom vroom vroom.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004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/>
              <a:t>Decompose the Monolith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97" y="879797"/>
            <a:ext cx="5723466" cy="546591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736606" y="5067242"/>
            <a:ext cx="3106956" cy="1100666"/>
          </a:xfrm>
          <a:prstGeom prst="wedgeEllipseCallout">
            <a:avLst>
              <a:gd name="adj1" fmla="val 39303"/>
              <a:gd name="adj2" fmla="val -6372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"/>
                <a:cs typeface="Gill Sans"/>
              </a:rPr>
              <a:t>Oh, nooo... My job security...</a:t>
            </a:r>
            <a:endParaRPr lang="en-US" sz="24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4531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/>
              <a:t>Decompose the Monolith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9" y="879776"/>
            <a:ext cx="5160006" cy="552611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96346" y="4436538"/>
            <a:ext cx="3674523" cy="1456259"/>
          </a:xfrm>
          <a:prstGeom prst="wedgeEllipseCallout">
            <a:avLst>
              <a:gd name="adj1" fmla="val 20530"/>
              <a:gd name="adj2" fmla="val -8851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Gill Sans"/>
              </a:rPr>
              <a:t>I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cs typeface="Gill Sans"/>
              </a:rPr>
              <a:t> now have free nights and weekends...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76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“Bounded Context” from Domain-Driven Design</a:t>
            </a:r>
          </a:p>
          <a:p>
            <a:pPr lvl="1"/>
            <a:r>
              <a:rPr lang="en-US" dirty="0" smtClean="0"/>
              <a:t>Identify discrete business capabilities (“Functions”)</a:t>
            </a:r>
          </a:p>
          <a:p>
            <a:pPr lvl="1"/>
            <a:r>
              <a:rPr lang="en-US" dirty="0" smtClean="0"/>
              <a:t>Functions govern part of enterprise data model</a:t>
            </a:r>
          </a:p>
          <a:p>
            <a:pPr lvl="1"/>
            <a:r>
              <a:rPr lang="en-US" dirty="0" smtClean="0"/>
              <a:t>A Microservice implements a Function</a:t>
            </a:r>
          </a:p>
          <a:p>
            <a:pPr lvl="1"/>
            <a:r>
              <a:rPr lang="en-US" dirty="0" smtClean="0"/>
              <a:t>Microservices encapsulate data access via API (REST)</a:t>
            </a:r>
          </a:p>
          <a:p>
            <a:pPr lvl="1"/>
            <a:r>
              <a:rPr lang="en-US" dirty="0" smtClean="0"/>
              <a:t>Data store per microservice (no sharing)</a:t>
            </a:r>
          </a:p>
          <a:p>
            <a:pPr lvl="1"/>
            <a:r>
              <a:rPr lang="en-US" dirty="0" smtClean="0"/>
              <a:t>Overlap managed by higher-order microservices or hypermedia</a:t>
            </a:r>
          </a:p>
          <a:p>
            <a:pPr lvl="2"/>
            <a:r>
              <a:rPr lang="en-US" sz="2800" dirty="0" smtClean="0"/>
              <a:t>Functions may share – e.g. “Addresses”</a:t>
            </a:r>
          </a:p>
          <a:p>
            <a:pPr marL="182880" indent="0">
              <a:buNone/>
            </a:pPr>
            <a:r>
              <a:rPr lang="en-US" sz="2800" dirty="0" smtClean="0"/>
              <a:t>Also consider the “Scale Cube”</a:t>
            </a:r>
          </a:p>
          <a:p>
            <a:pPr lvl="1"/>
            <a:r>
              <a:rPr lang="en-US" sz="2400" dirty="0">
                <a:hlinkClick r:id="rId2"/>
              </a:rPr>
              <a:t>http://microservices.io/articles/</a:t>
            </a:r>
            <a:r>
              <a:rPr lang="en-US" sz="2400" dirty="0" smtClean="0">
                <a:hlinkClick r:id="rId2"/>
              </a:rPr>
              <a:t>scalecube.html</a:t>
            </a:r>
            <a:endParaRPr lang="en-US" sz="2400" dirty="0" smtClean="0"/>
          </a:p>
          <a:p>
            <a:pPr marL="46863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468630" lvl="1" indent="0">
              <a:buNone/>
            </a:pP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Decompose the Monolith -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0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6285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Why?</a:t>
            </a:r>
          </a:p>
          <a:p>
            <a:pPr lvl="1"/>
            <a:r>
              <a:rPr lang="en-US" sz="2400" dirty="0" smtClean="0"/>
              <a:t>Good fit for containers </a:t>
            </a:r>
          </a:p>
          <a:p>
            <a:pPr lvl="1"/>
            <a:r>
              <a:rPr lang="en-US" sz="2400" dirty="0" smtClean="0"/>
              <a:t>Ideal for distributed computing</a:t>
            </a:r>
          </a:p>
          <a:p>
            <a:pPr lvl="1"/>
            <a:r>
              <a:rPr lang="en-US" sz="2400" dirty="0" smtClean="0"/>
              <a:t>Correct implementation is hard</a:t>
            </a:r>
          </a:p>
          <a:p>
            <a:pPr lvl="1"/>
            <a:r>
              <a:rPr lang="en-US" sz="2400" dirty="0" smtClean="0"/>
              <a:t>A warning</a:t>
            </a:r>
          </a:p>
          <a:p>
            <a:pPr lvl="2"/>
            <a:r>
              <a:rPr lang="en-US" sz="1800" dirty="0">
                <a:hlinkClick r:id="rId2"/>
              </a:rPr>
              <a:t>http://highscalability.com/blog/2014/4/8/microservices-not-a-free-</a:t>
            </a:r>
            <a:r>
              <a:rPr lang="en-US" sz="1800" dirty="0" smtClean="0">
                <a:hlinkClick r:id="rId2"/>
              </a:rPr>
              <a:t>lunch.html</a:t>
            </a:r>
            <a:endParaRPr lang="en-US" sz="1800" dirty="0" smtClean="0"/>
          </a:p>
          <a:p>
            <a:pPr marL="182880" indent="0">
              <a:buNone/>
            </a:pPr>
            <a:r>
              <a:rPr lang="en-US" sz="2800" dirty="0" smtClean="0"/>
              <a:t>The ESB from yesterday does not fit</a:t>
            </a:r>
          </a:p>
          <a:p>
            <a:pPr lvl="1"/>
            <a:r>
              <a:rPr lang="en-US" sz="2000" dirty="0">
                <a:hlinkClick r:id="rId3"/>
              </a:rPr>
              <a:t>https://www.voxxed.com/blog/2015/01/good-microservices-architectures-death-enterprise-service-bus-part-one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lvl="1"/>
            <a:r>
              <a:rPr lang="en-US" sz="2400" dirty="0" smtClean="0"/>
              <a:t>Once upon a time, Enterprise Application Integration </a:t>
            </a:r>
            <a:r>
              <a:rPr lang="en-US" sz="2400" dirty="0"/>
              <a:t>(</a:t>
            </a:r>
            <a:r>
              <a:rPr lang="en-US" sz="2400" dirty="0" smtClean="0"/>
              <a:t>EAI)</a:t>
            </a:r>
          </a:p>
          <a:p>
            <a:pPr lvl="1"/>
            <a:r>
              <a:rPr lang="en-US" sz="2400" dirty="0" smtClean="0"/>
              <a:t>SOA emerges, </a:t>
            </a:r>
            <a:r>
              <a:rPr lang="en-US" sz="2400" dirty="0"/>
              <a:t>v</a:t>
            </a:r>
            <a:r>
              <a:rPr lang="en-US" sz="2400" dirty="0" smtClean="0"/>
              <a:t>endors rebrand EAI offerings as ESBs</a:t>
            </a:r>
          </a:p>
          <a:p>
            <a:pPr lvl="1"/>
            <a:r>
              <a:rPr lang="en-US" sz="2400" dirty="0" smtClean="0"/>
              <a:t>Old ESBs were centralized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 new ESBs decentralized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57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1" y="736596"/>
            <a:ext cx="8839200" cy="5596467"/>
          </a:xfrm>
        </p:spPr>
        <p:txBody>
          <a:bodyPr/>
          <a:lstStyle/>
          <a:p>
            <a:r>
              <a:rPr lang="en-US" sz="2800" dirty="0" smtClean="0"/>
              <a:t>Various definitions (sometimes a “Holy War”)</a:t>
            </a:r>
          </a:p>
          <a:p>
            <a:r>
              <a:rPr lang="en-US" sz="2800" dirty="0" smtClean="0"/>
              <a:t>Why Microservices?  </a:t>
            </a:r>
          </a:p>
          <a:p>
            <a:pPr lvl="1"/>
            <a:r>
              <a:rPr lang="en-US" dirty="0" smtClean="0"/>
              <a:t>Because building monoliths is so 2005…</a:t>
            </a:r>
          </a:p>
          <a:p>
            <a:pPr lvl="1"/>
            <a:r>
              <a:rPr lang="en-US" dirty="0" smtClean="0"/>
              <a:t>What runs in the container, matters</a:t>
            </a:r>
          </a:p>
          <a:p>
            <a:pPr lvl="1"/>
            <a:r>
              <a:rPr lang="en-US" sz="2400" dirty="0">
                <a:hlinkClick r:id="rId2"/>
              </a:rPr>
              <a:t>http://microservices.io/patterns/</a:t>
            </a:r>
            <a:r>
              <a:rPr lang="en-US" sz="2400" dirty="0" smtClean="0">
                <a:hlinkClick r:id="rId2"/>
              </a:rPr>
              <a:t>microservices.html</a:t>
            </a:r>
            <a:endParaRPr lang="en-US" sz="2400" dirty="0" smtClean="0"/>
          </a:p>
          <a:p>
            <a:r>
              <a:rPr lang="en-US" sz="2800" dirty="0" smtClean="0"/>
              <a:t>Architecture for delivery of systems as a set of services</a:t>
            </a:r>
          </a:p>
          <a:p>
            <a:pPr lvl="1"/>
            <a:r>
              <a:rPr lang="en-US" dirty="0" smtClean="0"/>
              <a:t>Small</a:t>
            </a:r>
          </a:p>
          <a:p>
            <a:pPr lvl="1"/>
            <a:r>
              <a:rPr lang="en-US" dirty="0" smtClean="0"/>
              <a:t>Collaborating</a:t>
            </a:r>
          </a:p>
          <a:p>
            <a:pPr lvl="1"/>
            <a:r>
              <a:rPr lang="en-US" dirty="0" smtClean="0"/>
              <a:t>Independent</a:t>
            </a:r>
          </a:p>
          <a:p>
            <a:pPr lvl="1"/>
            <a:endParaRPr lang="en-US" sz="3200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8" y="3672417"/>
            <a:ext cx="3987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1" y="685801"/>
            <a:ext cx="8839200" cy="5740400"/>
          </a:xfrm>
        </p:spPr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Single Responsibility Principle  (SRP)</a:t>
            </a:r>
          </a:p>
          <a:p>
            <a:pPr lvl="1"/>
            <a:r>
              <a:rPr lang="en-US" sz="2400" dirty="0" smtClean="0"/>
              <a:t>“One reason to change”</a:t>
            </a:r>
          </a:p>
          <a:p>
            <a:pPr marL="182880" indent="0">
              <a:buNone/>
            </a:pPr>
            <a:r>
              <a:rPr lang="en-US" sz="2800" dirty="0" smtClean="0"/>
              <a:t>Open-Closed Principle  (OCP)</a:t>
            </a:r>
          </a:p>
          <a:p>
            <a:pPr lvl="1"/>
            <a:r>
              <a:rPr lang="en-US" sz="2400" dirty="0" smtClean="0"/>
              <a:t>Open for Extension, closed for modification</a:t>
            </a:r>
          </a:p>
          <a:p>
            <a:pPr lvl="1"/>
            <a:r>
              <a:rPr lang="en-US" sz="2400" dirty="0" smtClean="0"/>
              <a:t>Swappable implementations behind API, Polyglot persistence</a:t>
            </a:r>
          </a:p>
          <a:p>
            <a:pPr marL="182880" indent="0">
              <a:buNone/>
            </a:pPr>
            <a:r>
              <a:rPr lang="en-US" sz="2800" dirty="0" smtClean="0"/>
              <a:t>Liskov Substitution Principle  (LSP)</a:t>
            </a:r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mplementation honors API contract</a:t>
            </a:r>
          </a:p>
          <a:p>
            <a:pPr marL="182880" indent="0">
              <a:buNone/>
            </a:pPr>
            <a:r>
              <a:rPr lang="en-US" sz="2800" dirty="0" smtClean="0"/>
              <a:t>Interface Segregation Principle  (ISP)</a:t>
            </a:r>
          </a:p>
          <a:p>
            <a:pPr lvl="1"/>
            <a:r>
              <a:rPr lang="en-US" sz="2400" dirty="0" smtClean="0"/>
              <a:t>Clients should not be forced to implement unused methods</a:t>
            </a:r>
          </a:p>
          <a:p>
            <a:pPr lvl="1"/>
            <a:r>
              <a:rPr lang="en-US" sz="2400" dirty="0" smtClean="0"/>
              <a:t>“Fat Interfaces”</a:t>
            </a:r>
          </a:p>
          <a:p>
            <a:pPr marL="182880" indent="0">
              <a:buNone/>
            </a:pPr>
            <a:r>
              <a:rPr lang="en-US" sz="2800" dirty="0" smtClean="0"/>
              <a:t>Dependency Inversion Principle (DIP)</a:t>
            </a:r>
          </a:p>
          <a:p>
            <a:pPr lvl="1"/>
            <a:r>
              <a:rPr lang="en-US" sz="2400" dirty="0" smtClean="0"/>
              <a:t>Abstractions should not depend upon details.  API GATEWAY. </a:t>
            </a:r>
          </a:p>
          <a:p>
            <a:pPr marL="182880" indent="0">
              <a:buNone/>
            </a:pPr>
            <a:r>
              <a:rPr lang="en-US" sz="1600" dirty="0">
                <a:hlinkClick r:id="rId2"/>
              </a:rPr>
              <a:t>http://www.mattstine.com/2014/06/30/microservices-are-</a:t>
            </a:r>
            <a:r>
              <a:rPr lang="en-US" sz="1600" dirty="0" smtClean="0">
                <a:hlinkClick r:id="rId2"/>
              </a:rPr>
              <a:t>solid</a:t>
            </a:r>
            <a:endParaRPr lang="en-US" sz="16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www.mattstine.com</a:t>
            </a:r>
            <a:r>
              <a:rPr lang="en-US" dirty="0"/>
              <a:t>/2014/06/30/microservices-are-solid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Microservices </a:t>
            </a:r>
            <a:r>
              <a:rPr lang="en-US" dirty="0" smtClean="0"/>
              <a:t>– tenets – SOLID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Why Containers?</a:t>
            </a:r>
          </a:p>
        </p:txBody>
      </p:sp>
    </p:spTree>
    <p:extLst>
      <p:ext uri="{BB962C8B-B14F-4D97-AF65-F5344CB8AC3E}">
        <p14:creationId xmlns:p14="http://schemas.microsoft.com/office/powerpoint/2010/main" val="2696735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Familiar concept?  SOA without the ESB?</a:t>
            </a:r>
          </a:p>
          <a:p>
            <a:r>
              <a:rPr lang="en-US" dirty="0" smtClean="0"/>
              <a:t>Simple services, focused on doing one thing (well)</a:t>
            </a:r>
          </a:p>
          <a:p>
            <a:r>
              <a:rPr lang="en-US" dirty="0" smtClean="0"/>
              <a:t>Loose coupling</a:t>
            </a:r>
          </a:p>
          <a:p>
            <a:r>
              <a:rPr lang="en-US" dirty="0" smtClean="0"/>
              <a:t>Facilitates parallel development; multiple teams</a:t>
            </a:r>
          </a:p>
          <a:p>
            <a:r>
              <a:rPr lang="en-US" dirty="0" smtClean="0"/>
              <a:t>Easier to test</a:t>
            </a:r>
          </a:p>
          <a:p>
            <a:r>
              <a:rPr lang="en-US" dirty="0" smtClean="0"/>
              <a:t>Enables C.I. / C.D.</a:t>
            </a:r>
          </a:p>
          <a:p>
            <a:r>
              <a:rPr lang="en-US" dirty="0" smtClean="0"/>
              <a:t>Decouple technology and tooling from service</a:t>
            </a:r>
          </a:p>
          <a:p>
            <a:pPr lvl="1"/>
            <a:r>
              <a:rPr lang="en-US" dirty="0" smtClean="0"/>
              <a:t>Use what you want to implement (polyglot)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Microservices –  </a:t>
            </a:r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08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Complexity of distributed system</a:t>
            </a:r>
          </a:p>
          <a:p>
            <a:r>
              <a:rPr lang="en-US" sz="2800" dirty="0" smtClean="0"/>
              <a:t>Operationalization overhead</a:t>
            </a:r>
          </a:p>
          <a:p>
            <a:pPr lvl="1"/>
            <a:r>
              <a:rPr lang="en-US" sz="2400" dirty="0" smtClean="0"/>
              <a:t>Each service needs load balancing, monitoring, </a:t>
            </a:r>
          </a:p>
          <a:p>
            <a:r>
              <a:rPr lang="en-US" sz="2800" dirty="0" smtClean="0"/>
              <a:t>Testing distributed systems is hard</a:t>
            </a:r>
          </a:p>
          <a:p>
            <a:r>
              <a:rPr lang="en-US" sz="2800" dirty="0" smtClean="0"/>
              <a:t>Deployment complexity; </a:t>
            </a:r>
            <a:r>
              <a:rPr lang="en-US" sz="2800" dirty="0" err="1" smtClean="0"/>
              <a:t>DevOps</a:t>
            </a:r>
            <a:r>
              <a:rPr lang="en-US" sz="2800" dirty="0" smtClean="0"/>
              <a:t> skill</a:t>
            </a:r>
          </a:p>
          <a:p>
            <a:r>
              <a:rPr lang="en-US" sz="2800" dirty="0" smtClean="0"/>
              <a:t>Implicit Interfaces between collaborating components</a:t>
            </a:r>
          </a:p>
          <a:p>
            <a:pPr lvl="1"/>
            <a:r>
              <a:rPr lang="en-US" dirty="0" smtClean="0"/>
              <a:t>Backwards compatibility quicksand</a:t>
            </a:r>
          </a:p>
          <a:p>
            <a:r>
              <a:rPr lang="en-US" sz="2800" dirty="0" smtClean="0"/>
              <a:t>Some duplication of effort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Microservices – </a:t>
            </a:r>
            <a:r>
              <a:rPr lang="en-US" dirty="0" smtClean="0"/>
              <a:t> Disadvantages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1" y="6160884"/>
            <a:ext cx="8466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http://highscalability.com/blog/2014/4/8/microservices-not-a-free-</a:t>
            </a:r>
            <a:r>
              <a:rPr lang="en-US" sz="1200" dirty="0" smtClean="0">
                <a:hlinkClick r:id="rId2"/>
              </a:rPr>
              <a:t>lunch.html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2716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Separate data store per microservice</a:t>
            </a:r>
          </a:p>
          <a:p>
            <a:r>
              <a:rPr lang="en-US" dirty="0" smtClean="0"/>
              <a:t>Similar level of code maturity</a:t>
            </a:r>
          </a:p>
          <a:p>
            <a:r>
              <a:rPr lang="en-US" dirty="0" smtClean="0"/>
              <a:t>Separate build, CI per microservice</a:t>
            </a:r>
          </a:p>
          <a:p>
            <a:r>
              <a:rPr lang="en-US" dirty="0" smtClean="0"/>
              <a:t>Containerize!</a:t>
            </a:r>
          </a:p>
          <a:p>
            <a:r>
              <a:rPr lang="en-US" dirty="0" smtClean="0"/>
              <a:t>Stateless!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Microservices – Best Practices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1" y="5937935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http://nginx.com/blog/microservices-at-netflix-architectural-best-practices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7973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/>
              <a:t>Google </a:t>
            </a:r>
            <a:r>
              <a:rPr lang="en-US" dirty="0" err="1"/>
              <a:t>gRPC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http://www.infoq.com/news/2015/02/grpc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2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262857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Two peas in a pod</a:t>
            </a:r>
          </a:p>
          <a:p>
            <a:pPr lvl="1"/>
            <a:r>
              <a:rPr lang="en-US" dirty="0" smtClean="0"/>
              <a:t>API Gateway &amp; Microservice Architecture</a:t>
            </a:r>
          </a:p>
          <a:p>
            <a:pPr marL="182880" indent="0">
              <a:buNone/>
            </a:pPr>
            <a:r>
              <a:rPr lang="en-US" sz="2800" dirty="0" smtClean="0"/>
              <a:t>API Gateway acts as single point of entry into Microservice architecture for a client</a:t>
            </a:r>
          </a:p>
          <a:p>
            <a:pPr lvl="1"/>
            <a:r>
              <a:rPr lang="en-US" dirty="0" smtClean="0"/>
              <a:t>Serve different types of clients</a:t>
            </a:r>
          </a:p>
          <a:p>
            <a:pPr lvl="1"/>
            <a:r>
              <a:rPr lang="en-US" dirty="0" smtClean="0"/>
              <a:t>Protocol Translation, </a:t>
            </a:r>
            <a:r>
              <a:rPr lang="en-US" dirty="0" err="1" smtClean="0"/>
              <a:t>etc</a:t>
            </a:r>
            <a:r>
              <a:rPr lang="en-US" dirty="0" smtClean="0"/>
              <a:t> (EIP – Camel)</a:t>
            </a:r>
          </a:p>
          <a:p>
            <a:pPr lvl="1"/>
            <a:r>
              <a:rPr lang="en-US" sz="2400" dirty="0">
                <a:hlinkClick r:id="rId2"/>
              </a:rPr>
              <a:t>http://techblog.netflix.com/2013/01/optimizing-netflix-</a:t>
            </a:r>
            <a:r>
              <a:rPr lang="en-US" sz="2400" dirty="0" smtClean="0">
                <a:hlinkClick r:id="rId2"/>
              </a:rPr>
              <a:t>api.html</a:t>
            </a:r>
            <a:endParaRPr lang="en-US" sz="2400" dirty="0" smtClean="0"/>
          </a:p>
          <a:p>
            <a:pPr marL="182880" indent="0">
              <a:buNone/>
            </a:pPr>
            <a:r>
              <a:rPr lang="en-US" dirty="0" smtClean="0"/>
              <a:t>Handles requests in two ways</a:t>
            </a:r>
          </a:p>
          <a:p>
            <a:pPr lvl="1"/>
            <a:r>
              <a:rPr lang="en-US" dirty="0" smtClean="0"/>
              <a:t>Proxy/routing to service</a:t>
            </a:r>
          </a:p>
          <a:p>
            <a:pPr lvl="1"/>
            <a:r>
              <a:rPr lang="en-US" dirty="0" smtClean="0"/>
              <a:t>Fan-out to multiple services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Gateway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24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Decouples clients from services</a:t>
            </a:r>
          </a:p>
          <a:p>
            <a:pPr lvl="1"/>
            <a:r>
              <a:rPr lang="en-US" dirty="0" smtClean="0"/>
              <a:t>Improves client’s API experience</a:t>
            </a:r>
          </a:p>
          <a:p>
            <a:pPr lvl="1"/>
            <a:r>
              <a:rPr lang="en-US" dirty="0" smtClean="0"/>
              <a:t>Abstract logic for orchestrated services into gateway</a:t>
            </a:r>
          </a:p>
          <a:p>
            <a:pPr lvl="1"/>
            <a:r>
              <a:rPr lang="en-US" dirty="0" smtClean="0"/>
              <a:t>Reduces request/response round trips</a:t>
            </a:r>
          </a:p>
          <a:p>
            <a:pPr marL="182880" indent="0">
              <a:buNone/>
            </a:pPr>
            <a:r>
              <a:rPr lang="en-US" dirty="0" smtClean="0"/>
              <a:t>Disadvantages	</a:t>
            </a:r>
          </a:p>
          <a:p>
            <a:pPr lvl="1"/>
            <a:r>
              <a:rPr lang="en-US" dirty="0" smtClean="0"/>
              <a:t>More complex</a:t>
            </a:r>
          </a:p>
          <a:p>
            <a:pPr lvl="1"/>
            <a:r>
              <a:rPr lang="en-US" dirty="0" smtClean="0"/>
              <a:t>Possible increase in latency (network hop through gateway)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868" y="6166939"/>
            <a:ext cx="629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http://microservices.io/patterns/</a:t>
            </a:r>
            <a:r>
              <a:rPr lang="en-US" sz="1200" dirty="0" smtClean="0">
                <a:hlinkClick r:id="rId2"/>
              </a:rPr>
              <a:t>apigateway.html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47362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Gateway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21269"/>
            <a:ext cx="7239000" cy="533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868" y="6217741"/>
            <a:ext cx="6290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http://microservices.io/patterns/</a:t>
            </a:r>
            <a:r>
              <a:rPr lang="en-US" sz="1200" dirty="0" smtClean="0">
                <a:hlinkClick r:id="rId3"/>
              </a:rPr>
              <a:t>apigateway.html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884644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1179765"/>
            <a:ext cx="5604973" cy="555125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Dynamic Polyglot Runtime</a:t>
            </a:r>
          </a:p>
          <a:p>
            <a:r>
              <a:rPr lang="en-US" sz="2800" dirty="0" smtClean="0"/>
              <a:t>Fully Synch Service Layer</a:t>
            </a:r>
          </a:p>
          <a:p>
            <a:r>
              <a:rPr lang="en-US" sz="2800" dirty="0" smtClean="0"/>
              <a:t>Reactive Programing Model</a:t>
            </a:r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Gateway – At Netflix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7797" y="6206412"/>
            <a:ext cx="680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http://techblog.netflix.com/2013/01/optimizing-netflix-</a:t>
            </a:r>
            <a:r>
              <a:rPr lang="en-US" sz="1200" dirty="0" smtClean="0">
                <a:hlinkClick r:id="rId3"/>
              </a:rPr>
              <a:t>api.html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69283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26285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Containers?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 smtClean="0"/>
              <a:t>Familiarity with Docker helpful</a:t>
            </a:r>
          </a:p>
          <a:p>
            <a:r>
              <a:rPr lang="en-US" dirty="0" smtClean="0"/>
              <a:t>Not Cargo Cult Programming (pun intended)</a:t>
            </a:r>
          </a:p>
          <a:p>
            <a:r>
              <a:rPr lang="en-US" dirty="0" smtClean="0"/>
              <a:t>Streamline development and testing </a:t>
            </a:r>
          </a:p>
          <a:p>
            <a:r>
              <a:rPr lang="en-US" dirty="0" smtClean="0"/>
              <a:t>Portable and predictable across environments</a:t>
            </a:r>
          </a:p>
          <a:p>
            <a:r>
              <a:rPr lang="en-US" dirty="0" smtClean="0"/>
              <a:t>Composable</a:t>
            </a:r>
            <a:r>
              <a:rPr lang="en-US" dirty="0"/>
              <a:t> </a:t>
            </a:r>
            <a:r>
              <a:rPr lang="en-US" dirty="0" smtClean="0"/>
              <a:t>and dynamic</a:t>
            </a:r>
          </a:p>
          <a:p>
            <a:r>
              <a:rPr lang="en-US" dirty="0" smtClean="0"/>
              <a:t>Ideal for Microservices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r>
              <a:rPr lang="en-US" dirty="0" smtClean="0"/>
              <a:t>Scaling</a:t>
            </a:r>
          </a:p>
          <a:p>
            <a:r>
              <a:rPr lang="en-US" dirty="0" smtClean="0"/>
              <a:t>Clocker, Apache Brooklyn, RancherOS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8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Service Discovery requires a Service Registry</a:t>
            </a:r>
          </a:p>
          <a:p>
            <a:r>
              <a:rPr lang="en-US" sz="2800" dirty="0" smtClean="0"/>
              <a:t>Apps need need to register exposed services</a:t>
            </a:r>
          </a:p>
          <a:p>
            <a:r>
              <a:rPr lang="en-US" sz="2800" dirty="0" smtClean="0"/>
              <a:t>Clients lookup, bind, invoke</a:t>
            </a:r>
          </a:p>
          <a:p>
            <a:r>
              <a:rPr lang="en-US" sz="2800" dirty="0" smtClean="0"/>
              <a:t>Applications then query discovery service for how to connect to an application</a:t>
            </a:r>
          </a:p>
          <a:p>
            <a:r>
              <a:rPr lang="en-US" sz="2800" dirty="0" smtClean="0"/>
              <a:t>Responsibilities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Provide clients with metadata to connect to service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Allow applications to register to provide #1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Expose global location to start arbitrary configuration</a:t>
            </a:r>
          </a:p>
          <a:p>
            <a:pPr marL="982980" lvl="1" indent="-514350">
              <a:buFont typeface="+mj-lt"/>
              <a:buAutoNum type="arabicPeriod"/>
            </a:pPr>
            <a:r>
              <a:rPr lang="en-US" dirty="0" smtClean="0"/>
              <a:t>Store metadata about cluster members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69" y="790383"/>
            <a:ext cx="7213600" cy="53738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7801" y="5862935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https://www.digitalocean.com/community/tutorials/the-docker-ecosystem-an-introduction-to-common-</a:t>
            </a:r>
            <a:r>
              <a:rPr lang="en-US" sz="1400" dirty="0" smtClean="0">
                <a:hlinkClick r:id="rId3"/>
              </a:rPr>
              <a:t>components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1712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Popular service discovery tools</a:t>
            </a:r>
          </a:p>
          <a:p>
            <a:pPr lvl="1"/>
            <a:r>
              <a:rPr lang="en-US" dirty="0" err="1" smtClean="0"/>
              <a:t>Etcd</a:t>
            </a:r>
            <a:endParaRPr lang="en-US" dirty="0" smtClean="0"/>
          </a:p>
          <a:p>
            <a:pPr lvl="2"/>
            <a:r>
              <a:rPr lang="en-US" dirty="0" smtClean="0"/>
              <a:t>Created by CoreOS.  HTTP API and a CLI.</a:t>
            </a:r>
          </a:p>
          <a:p>
            <a:pPr lvl="1"/>
            <a:r>
              <a:rPr lang="en-US" dirty="0" smtClean="0"/>
              <a:t>Consul</a:t>
            </a:r>
          </a:p>
          <a:p>
            <a:pPr lvl="2"/>
            <a:r>
              <a:rPr lang="en-US" dirty="0" smtClean="0"/>
              <a:t>“Advanced features”: health checks, ACL, </a:t>
            </a:r>
            <a:r>
              <a:rPr lang="en-US" dirty="0" err="1" smtClean="0"/>
              <a:t>HAProxy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dirty="0" smtClean="0"/>
              <a:t>Zookeeper</a:t>
            </a:r>
          </a:p>
          <a:p>
            <a:pPr lvl="2"/>
            <a:r>
              <a:rPr lang="en-US" dirty="0" smtClean="0"/>
              <a:t>Older and lacks new features, but more stable and mature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6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Value adds</a:t>
            </a:r>
          </a:p>
          <a:p>
            <a:pPr lvl="1"/>
            <a:r>
              <a:rPr lang="en-US" dirty="0" smtClean="0"/>
              <a:t>Crypt</a:t>
            </a:r>
          </a:p>
          <a:p>
            <a:pPr lvl="2"/>
            <a:r>
              <a:rPr lang="en-US" dirty="0" smtClean="0"/>
              <a:t>Components can use keys to protect information</a:t>
            </a:r>
          </a:p>
          <a:p>
            <a:pPr lvl="2"/>
            <a:r>
              <a:rPr lang="en-US" dirty="0" smtClean="0"/>
              <a:t>Clients can read if they have decryption key</a:t>
            </a:r>
          </a:p>
          <a:p>
            <a:pPr lvl="1"/>
            <a:r>
              <a:rPr lang="en-US" dirty="0" err="1" smtClean="0"/>
              <a:t>Confd</a:t>
            </a:r>
            <a:endParaRPr lang="en-US" dirty="0" smtClean="0"/>
          </a:p>
          <a:p>
            <a:pPr lvl="2"/>
            <a:r>
              <a:rPr lang="en-US" dirty="0" smtClean="0"/>
              <a:t>Dynamic reconfiguration of apps </a:t>
            </a:r>
          </a:p>
          <a:p>
            <a:pPr lvl="1"/>
            <a:r>
              <a:rPr lang="en-US" dirty="0" err="1" smtClean="0"/>
              <a:t>Vulcand</a:t>
            </a:r>
            <a:endParaRPr lang="en-US" dirty="0" smtClean="0"/>
          </a:p>
          <a:p>
            <a:pPr lvl="2"/>
            <a:r>
              <a:rPr lang="en-US" dirty="0" smtClean="0"/>
              <a:t>Load balancer.  “</a:t>
            </a:r>
            <a:r>
              <a:rPr lang="en-US" dirty="0" err="1" smtClean="0"/>
              <a:t>Etcd</a:t>
            </a:r>
            <a:r>
              <a:rPr lang="en-US" dirty="0" smtClean="0"/>
              <a:t> aware”</a:t>
            </a:r>
          </a:p>
          <a:p>
            <a:pPr lvl="1"/>
            <a:r>
              <a:rPr lang="en-US" dirty="0" smtClean="0"/>
              <a:t>Marathon</a:t>
            </a:r>
          </a:p>
          <a:p>
            <a:pPr lvl="2"/>
            <a:r>
              <a:rPr lang="en-US" dirty="0" smtClean="0"/>
              <a:t>Scheduler and basic </a:t>
            </a:r>
            <a:r>
              <a:rPr lang="en-US" dirty="0" err="1" smtClean="0"/>
              <a:t>HAProxy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management</a:t>
            </a:r>
          </a:p>
          <a:p>
            <a:pPr lvl="1"/>
            <a:r>
              <a:rPr lang="en-US" dirty="0" smtClean="0"/>
              <a:t>Nerve</a:t>
            </a:r>
          </a:p>
          <a:p>
            <a:pPr lvl="2"/>
            <a:r>
              <a:rPr lang="en-US" dirty="0" smtClean="0"/>
              <a:t>Used with Synapse for health checks and auto cluster </a:t>
            </a:r>
            <a:r>
              <a:rPr lang="en-US" dirty="0" err="1" smtClean="0"/>
              <a:t>mgmt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85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Alternatives to </a:t>
            </a:r>
            <a:r>
              <a:rPr lang="en-US" sz="2800" dirty="0" err="1" smtClean="0"/>
              <a:t>Asynch</a:t>
            </a:r>
            <a:r>
              <a:rPr lang="en-US" sz="2800" dirty="0" smtClean="0"/>
              <a:t>?</a:t>
            </a:r>
          </a:p>
          <a:p>
            <a:pPr lvl="1"/>
            <a:r>
              <a:rPr lang="en-US" dirty="0" smtClean="0"/>
              <a:t>Why deal with the heaviness?</a:t>
            </a:r>
          </a:p>
          <a:p>
            <a:pPr marL="182880" indent="0">
              <a:buNone/>
            </a:pPr>
            <a:r>
              <a:rPr lang="en-US" sz="2800" dirty="0" smtClean="0"/>
              <a:t>Lightweight threads and Actors for JVM</a:t>
            </a:r>
          </a:p>
          <a:p>
            <a:pPr lvl="1"/>
            <a:r>
              <a:rPr lang="en-US" sz="2400" dirty="0" smtClean="0"/>
              <a:t>Quasar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https://github.com/puniverse/</a:t>
            </a:r>
            <a:r>
              <a:rPr lang="en-US" dirty="0" smtClean="0">
                <a:hlinkClick r:id="rId2"/>
              </a:rPr>
              <a:t>quasar</a:t>
            </a:r>
            <a:endParaRPr lang="en-US" dirty="0" smtClean="0"/>
          </a:p>
          <a:p>
            <a:pPr lvl="2"/>
            <a:r>
              <a:rPr lang="en-US" dirty="0" smtClean="0"/>
              <a:t>Lightweight threads, Go-like channels, </a:t>
            </a:r>
            <a:r>
              <a:rPr lang="en-US" dirty="0" err="1" smtClean="0"/>
              <a:t>Erlang</a:t>
            </a:r>
            <a:r>
              <a:rPr lang="en-US" dirty="0" smtClean="0"/>
              <a:t> like actors,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sz="2400" dirty="0" smtClean="0"/>
              <a:t>COMSAT</a:t>
            </a:r>
            <a:endParaRPr lang="en-US" dirty="0" smtClean="0"/>
          </a:p>
          <a:p>
            <a:pPr lvl="2"/>
            <a:r>
              <a:rPr lang="en-US" dirty="0">
                <a:hlinkClick r:id="rId3"/>
              </a:rPr>
              <a:t>https://github.com/puniverse/</a:t>
            </a:r>
            <a:r>
              <a:rPr lang="en-US" dirty="0" smtClean="0">
                <a:hlinkClick r:id="rId3"/>
              </a:rPr>
              <a:t>comsat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Scalable, concurrent web-apps</a:t>
            </a:r>
          </a:p>
          <a:p>
            <a:pPr lvl="2"/>
            <a:r>
              <a:rPr lang="en-US" dirty="0" smtClean="0"/>
              <a:t>Not Web Framework</a:t>
            </a:r>
          </a:p>
          <a:p>
            <a:pPr lvl="2"/>
            <a:r>
              <a:rPr lang="en-US" dirty="0" smtClean="0"/>
              <a:t>Implementations to popular (and standard) APIs, including JAX-RS, JDBC, Servlet, </a:t>
            </a:r>
            <a:r>
              <a:rPr lang="en-US" dirty="0" err="1" smtClean="0"/>
              <a:t>etc</a:t>
            </a:r>
            <a:r>
              <a:rPr lang="en-US" dirty="0" smtClean="0"/>
              <a:t> – that are called with Quasar fibers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Discovery – Fibers &gt; </a:t>
            </a:r>
            <a:r>
              <a:rPr lang="en-US" dirty="0" err="1" smtClean="0"/>
              <a:t>Asynch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7796" y="6215505"/>
            <a:ext cx="76792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https://www.voxxed.com/blog/2015/02/farewell-to-asynchronous-code/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709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Discovery – </a:t>
            </a:r>
            <a:r>
              <a:rPr lang="en-US" dirty="0" err="1" smtClean="0"/>
              <a:t>Clay.io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992896"/>
            <a:ext cx="8839200" cy="48545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1" y="5837367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http://zolmeister.com/2015/02/10x-service-discovery-at-clay-</a:t>
            </a:r>
            <a:r>
              <a:rPr lang="en-US" dirty="0" smtClean="0">
                <a:hlinkClick r:id="rId3"/>
              </a:rPr>
              <a:t>io.html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http://zolmeister.com/2014/12/10x-docker-at-clay-</a:t>
            </a:r>
            <a:r>
              <a:rPr lang="en-US" dirty="0" smtClean="0">
                <a:hlinkClick r:id="rId4"/>
              </a:rPr>
              <a:t>io.html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373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Security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262857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Very hot topic</a:t>
            </a:r>
          </a:p>
          <a:p>
            <a:r>
              <a:rPr lang="en-US" sz="2800" dirty="0" smtClean="0"/>
              <a:t>Ongoing investment and innovation</a:t>
            </a:r>
          </a:p>
          <a:p>
            <a:r>
              <a:rPr lang="en-US" sz="2800" dirty="0" smtClean="0"/>
              <a:t>Docker adds security </a:t>
            </a:r>
            <a:r>
              <a:rPr lang="en-US" sz="2800" dirty="0"/>
              <a:t>e</a:t>
            </a:r>
            <a:r>
              <a:rPr lang="en-US" sz="2800" dirty="0" smtClean="0"/>
              <a:t>xperts to team</a:t>
            </a:r>
          </a:p>
          <a:p>
            <a:pPr lvl="1"/>
            <a:r>
              <a:rPr lang="en-US" dirty="0" smtClean="0"/>
              <a:t>Announced last week</a:t>
            </a:r>
          </a:p>
          <a:p>
            <a:r>
              <a:rPr lang="en-US" sz="2800" dirty="0" smtClean="0"/>
              <a:t>Docker acquires </a:t>
            </a:r>
            <a:r>
              <a:rPr lang="en-US" sz="2800" dirty="0" err="1" smtClean="0"/>
              <a:t>SocketPlane</a:t>
            </a:r>
            <a:endParaRPr lang="en-US" sz="2800" dirty="0" smtClean="0"/>
          </a:p>
          <a:p>
            <a:pPr lvl="1"/>
            <a:r>
              <a:rPr lang="en-US" dirty="0" smtClean="0"/>
              <a:t>Announced last week</a:t>
            </a:r>
          </a:p>
          <a:p>
            <a:pPr lvl="1"/>
            <a:r>
              <a:rPr lang="en-US" dirty="0" smtClean="0"/>
              <a:t>3 months from startup to acquisition?  A record?</a:t>
            </a:r>
          </a:p>
          <a:p>
            <a:pPr lvl="1"/>
            <a:r>
              <a:rPr lang="en-US" dirty="0" smtClean="0"/>
              <a:t>Native to Docker</a:t>
            </a:r>
          </a:p>
          <a:p>
            <a:pPr lvl="1"/>
            <a:r>
              <a:rPr lang="en-US" dirty="0" smtClean="0"/>
              <a:t>Software defined network services</a:t>
            </a:r>
          </a:p>
          <a:p>
            <a:pPr lvl="1"/>
            <a:r>
              <a:rPr lang="en-US" dirty="0" smtClean="0"/>
              <a:t>For distributed applications that span hybrid clouds</a:t>
            </a:r>
          </a:p>
          <a:p>
            <a:pPr lvl="1"/>
            <a:r>
              <a:rPr lang="en-US" sz="1800" dirty="0">
                <a:hlinkClick r:id="rId2"/>
              </a:rPr>
              <a:t>http://www.programmableweb.com/news/docker-extends-api-reach-socketplane-acquisition/2015/03/</a:t>
            </a:r>
            <a:r>
              <a:rPr lang="en-US" sz="1800" dirty="0" smtClean="0">
                <a:hlinkClick r:id="rId2"/>
              </a:rPr>
              <a:t>05</a:t>
            </a:r>
            <a:endParaRPr lang="en-US" sz="1800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and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9387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35467"/>
            <a:ext cx="8839200" cy="550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Security and Networking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Swarm</a:t>
            </a:r>
            <a:r>
              <a:rPr lang="en-US" dirty="0" smtClean="0"/>
              <a:t> </a:t>
            </a:r>
          </a:p>
          <a:p>
            <a:pPr lvl="1"/>
            <a:r>
              <a:rPr lang="en-US" sz="2400" dirty="0" smtClean="0"/>
              <a:t>TLS </a:t>
            </a:r>
            <a:r>
              <a:rPr lang="en-US" sz="2400" dirty="0" err="1" smtClean="0"/>
              <a:t>AuthN</a:t>
            </a:r>
            <a:r>
              <a:rPr lang="en-US" sz="2400" dirty="0" smtClean="0"/>
              <a:t> between CLI and Swarm</a:t>
            </a:r>
          </a:p>
          <a:p>
            <a:pPr lvl="1"/>
            <a:r>
              <a:rPr lang="en-US" sz="2400" dirty="0" smtClean="0"/>
              <a:t>TLS between Swarm and Docker nodes</a:t>
            </a:r>
          </a:p>
          <a:p>
            <a:r>
              <a:rPr lang="en-US" sz="2800" dirty="0" smtClean="0"/>
              <a:t>Containers weaker than VM for isolation</a:t>
            </a:r>
          </a:p>
          <a:p>
            <a:pPr lvl="1"/>
            <a:r>
              <a:rPr lang="en-US" sz="2400" dirty="0" smtClean="0"/>
              <a:t>VM’s can use ring-1 hardware isolation</a:t>
            </a:r>
          </a:p>
          <a:p>
            <a:pPr lvl="1"/>
            <a:r>
              <a:rPr lang="en-US" sz="2400" dirty="0" smtClean="0"/>
              <a:t>Prevents VM’s from “</a:t>
            </a:r>
            <a:r>
              <a:rPr lang="en-US" sz="2400" dirty="0"/>
              <a:t>b</a:t>
            </a:r>
            <a:r>
              <a:rPr lang="en-US" sz="2400" dirty="0" smtClean="0"/>
              <a:t>reaking out”</a:t>
            </a:r>
          </a:p>
          <a:p>
            <a:pPr lvl="1"/>
            <a:r>
              <a:rPr lang="en-US" sz="2400" dirty="0" smtClean="0"/>
              <a:t>Containers lack hardware isolation</a:t>
            </a:r>
          </a:p>
          <a:p>
            <a:pPr lvl="1"/>
            <a:r>
              <a:rPr lang="en-US" sz="2400" dirty="0" smtClean="0"/>
              <a:t>“Shocker” attack (for pre 1.0 Docker containers)</a:t>
            </a:r>
          </a:p>
          <a:p>
            <a:pPr lvl="1"/>
            <a:r>
              <a:rPr lang="en-US" sz="2400" dirty="0" smtClean="0"/>
              <a:t>Running atop hypervisor enhances resource isolation but does not necessarily make this more secure</a:t>
            </a:r>
          </a:p>
          <a:p>
            <a:r>
              <a:rPr lang="en-US" sz="2800" dirty="0" smtClean="0"/>
              <a:t>Container in VM reduces surface area for attacks</a:t>
            </a:r>
          </a:p>
          <a:p>
            <a:r>
              <a:rPr lang="en-US" sz="2800" dirty="0" smtClean="0"/>
              <a:t>Don</a:t>
            </a:r>
            <a:r>
              <a:rPr lang="fr-FR" sz="2800" dirty="0" smtClean="0"/>
              <a:t>’</a:t>
            </a:r>
            <a:r>
              <a:rPr lang="en-US" sz="2800" dirty="0" smtClean="0"/>
              <a:t>t do stupid stuff in container, follow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67727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r>
              <a:rPr lang="en-US" dirty="0" smtClean="0"/>
              <a:t>“When we feel comfortable saying that Docker out-of-the-box can safely contain untrusted uid0 programs, we will say so clearly”</a:t>
            </a:r>
          </a:p>
          <a:p>
            <a:pPr marL="182880" indent="0">
              <a:buNone/>
            </a:pPr>
            <a:endParaRPr lang="en-US" dirty="0" smtClean="0"/>
          </a:p>
          <a:p>
            <a:pPr marL="182880" indent="0">
              <a:buNone/>
            </a:pPr>
            <a:r>
              <a:rPr lang="en-US" dirty="0" smtClean="0"/>
              <a:t>- Docker CTO Solomon </a:t>
            </a:r>
            <a:r>
              <a:rPr lang="en-US" dirty="0" err="1" smtClean="0"/>
              <a:t>Hykes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and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1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More disruptive to cloud providers who have defined their own cloud deployment architectures</a:t>
            </a:r>
          </a:p>
          <a:p>
            <a:r>
              <a:rPr lang="en-US" sz="2800" dirty="0" smtClean="0"/>
              <a:t>Does a heavy O/S get in the way?</a:t>
            </a:r>
          </a:p>
          <a:p>
            <a:r>
              <a:rPr lang="en-US" sz="2800" dirty="0" smtClean="0"/>
              <a:t>Docker fever!  Rapid innovation during past year!</a:t>
            </a:r>
          </a:p>
          <a:p>
            <a:pPr lvl="1"/>
            <a:r>
              <a:rPr lang="en-US" sz="2400" dirty="0" smtClean="0"/>
              <a:t>Red Hat – early adopters</a:t>
            </a:r>
          </a:p>
          <a:p>
            <a:pPr lvl="1"/>
            <a:r>
              <a:rPr lang="en-US" sz="2400" dirty="0" smtClean="0"/>
              <a:t>IBM – Q4 2014 - </a:t>
            </a:r>
            <a:r>
              <a:rPr lang="en-US" dirty="0" smtClean="0"/>
              <a:t>Enterprise Hosting for Docker</a:t>
            </a:r>
          </a:p>
          <a:p>
            <a:pPr lvl="1"/>
            <a:r>
              <a:rPr lang="en-US" sz="2400" dirty="0" smtClean="0"/>
              <a:t>Microsoft - Q4 2014 - </a:t>
            </a:r>
            <a:r>
              <a:rPr lang="en-US" dirty="0" smtClean="0"/>
              <a:t>Azure</a:t>
            </a:r>
          </a:p>
          <a:p>
            <a:pPr lvl="1"/>
            <a:r>
              <a:rPr lang="en-US" sz="2400" dirty="0" smtClean="0"/>
              <a:t>Amazon – Q4 2014</a:t>
            </a:r>
          </a:p>
          <a:p>
            <a:pPr lvl="1"/>
            <a:r>
              <a:rPr lang="en-US" sz="2400" dirty="0" smtClean="0"/>
              <a:t>Digital Ocean, </a:t>
            </a:r>
            <a:r>
              <a:rPr lang="en-US" sz="2400" dirty="0" err="1" smtClean="0"/>
              <a:t>Joynet</a:t>
            </a:r>
            <a:endParaRPr lang="en-US" sz="2400" dirty="0" smtClean="0"/>
          </a:p>
          <a:p>
            <a:r>
              <a:rPr lang="en-US" sz="2800" dirty="0" smtClean="0"/>
              <a:t>Need for more standards</a:t>
            </a:r>
          </a:p>
          <a:p>
            <a:pPr lvl="1"/>
            <a:r>
              <a:rPr lang="en-US" sz="2400" dirty="0" smtClean="0"/>
              <a:t>Blueprints, e.g. Apache Brooklyn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Containers?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081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Networking capabilities somewhat limited</a:t>
            </a:r>
          </a:p>
          <a:p>
            <a:r>
              <a:rPr lang="en-US" sz="2800" dirty="0"/>
              <a:t>l</a:t>
            </a:r>
            <a:r>
              <a:rPr lang="en-US" sz="2800" dirty="0" smtClean="0"/>
              <a:t>ibchan is officially sponsored approach</a:t>
            </a:r>
          </a:p>
          <a:p>
            <a:pPr lvl="1"/>
            <a:r>
              <a:rPr lang="en-US" dirty="0" smtClean="0"/>
              <a:t>Go like channels over network</a:t>
            </a:r>
          </a:p>
          <a:p>
            <a:r>
              <a:rPr lang="en-US" sz="2800" dirty="0" smtClean="0"/>
              <a:t>Flocker</a:t>
            </a:r>
          </a:p>
          <a:p>
            <a:pPr lvl="1"/>
            <a:r>
              <a:rPr lang="en-US" dirty="0" smtClean="0"/>
              <a:t>Proxy based approach</a:t>
            </a:r>
          </a:p>
          <a:p>
            <a:pPr lvl="1"/>
            <a:r>
              <a:rPr lang="en-US" dirty="0" smtClean="0"/>
              <a:t>Host-portable services (including underlying storage)</a:t>
            </a:r>
          </a:p>
          <a:p>
            <a:r>
              <a:rPr lang="en-US" sz="2800" dirty="0" smtClean="0"/>
              <a:t>Weave</a:t>
            </a:r>
          </a:p>
          <a:p>
            <a:r>
              <a:rPr lang="en-US" sz="2800" dirty="0" smtClean="0"/>
              <a:t>Powerstrip</a:t>
            </a:r>
          </a:p>
          <a:p>
            <a:pPr lvl="1"/>
            <a:r>
              <a:rPr lang="en-US" dirty="0" smtClean="0"/>
              <a:t>Use Weave and Flocker together</a:t>
            </a:r>
          </a:p>
          <a:p>
            <a:pPr lvl="1"/>
            <a:r>
              <a:rPr lang="en-US" dirty="0" smtClean="0"/>
              <a:t>Run a Crate cluster using Weave’s container networking and portable storage provided by Flocker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and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3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OpenVswitch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https://github.com/openvswitch/</a:t>
            </a:r>
            <a:r>
              <a:rPr lang="en-US" dirty="0" smtClean="0">
                <a:hlinkClick r:id="rId2"/>
              </a:rPr>
              <a:t>ovs</a:t>
            </a:r>
            <a:endParaRPr lang="en-US" dirty="0" smtClean="0"/>
          </a:p>
          <a:p>
            <a:pPr lvl="1"/>
            <a:r>
              <a:rPr lang="en-US" dirty="0" smtClean="0"/>
              <a:t>Multilayer software switch (VM environments)</a:t>
            </a:r>
          </a:p>
          <a:p>
            <a:pPr lvl="1"/>
            <a:r>
              <a:rPr lang="en-US" dirty="0" smtClean="0"/>
              <a:t>Standard control and visibility interfaces</a:t>
            </a:r>
          </a:p>
          <a:p>
            <a:pPr lvl="1"/>
            <a:r>
              <a:rPr lang="en-US" dirty="0" smtClean="0"/>
              <a:t>Designed for distribution across multiple servers</a:t>
            </a:r>
          </a:p>
          <a:p>
            <a:r>
              <a:rPr lang="en-US" dirty="0" smtClean="0"/>
              <a:t>Security companies not yet offering container endpoint protection</a:t>
            </a:r>
          </a:p>
          <a:p>
            <a:r>
              <a:rPr lang="en-US" dirty="0" smtClean="0"/>
              <a:t>Lack of tools for encryption at container level</a:t>
            </a:r>
          </a:p>
          <a:p>
            <a:r>
              <a:rPr lang="en-US" dirty="0" smtClean="0"/>
              <a:t>Lacks live migration tools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and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885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62857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“Without </a:t>
            </a:r>
            <a:r>
              <a:rPr lang="en-US" sz="2800" dirty="0" err="1" smtClean="0"/>
              <a:t>Paas</a:t>
            </a:r>
            <a:r>
              <a:rPr lang="en-US" sz="2800" dirty="0" smtClean="0"/>
              <a:t>, Docker is just a bunch of containers.”</a:t>
            </a:r>
          </a:p>
          <a:p>
            <a:pPr lvl="1"/>
            <a:r>
              <a:rPr lang="en-US" sz="2000" dirty="0">
                <a:hlinkClick r:id="rId2"/>
              </a:rPr>
              <a:t>http://www.zdnet.com/article/paas-and-docker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lvl="1"/>
            <a:r>
              <a:rPr lang="en-US" dirty="0" smtClean="0"/>
              <a:t>Needs supporting technologies</a:t>
            </a:r>
          </a:p>
          <a:p>
            <a:pPr marL="182880" indent="0">
              <a:buNone/>
            </a:pPr>
            <a:r>
              <a:rPr lang="en-US" sz="2800" dirty="0" smtClean="0"/>
              <a:t>Gaps</a:t>
            </a:r>
          </a:p>
          <a:p>
            <a:pPr lvl="1"/>
            <a:r>
              <a:rPr lang="en-US" dirty="0" smtClean="0"/>
              <a:t>Underserved:  networking, storage, granular versioning</a:t>
            </a:r>
          </a:p>
          <a:p>
            <a:pPr marL="182880" indent="0">
              <a:buNone/>
            </a:pPr>
            <a:r>
              <a:rPr lang="en-US" sz="2800" dirty="0" smtClean="0"/>
              <a:t>Apache </a:t>
            </a:r>
            <a:r>
              <a:rPr lang="en-US" sz="2800" dirty="0" err="1" smtClean="0"/>
              <a:t>Mesos</a:t>
            </a:r>
            <a:r>
              <a:rPr lang="en-US" sz="2800" dirty="0" smtClean="0"/>
              <a:t> for simpler clustering?</a:t>
            </a:r>
          </a:p>
          <a:p>
            <a:pPr lvl="1"/>
            <a:r>
              <a:rPr lang="en-US" sz="2000" dirty="0">
                <a:hlinkClick r:id="rId3"/>
              </a:rPr>
              <a:t>http://www.zdnet.com/article/why-amazons-docker-service-is-linking-into-apache-mesos-for-simpler-clustering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07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1" y="766233"/>
            <a:ext cx="8839200" cy="5596467"/>
          </a:xfrm>
        </p:spPr>
        <p:txBody>
          <a:bodyPr/>
          <a:lstStyle/>
          <a:p>
            <a:r>
              <a:rPr lang="en-US" sz="2800" dirty="0"/>
              <a:t>H</a:t>
            </a:r>
            <a:r>
              <a:rPr lang="en-US" sz="2800" dirty="0" smtClean="0"/>
              <a:t>ow to put a solution together?</a:t>
            </a:r>
          </a:p>
          <a:p>
            <a:r>
              <a:rPr lang="en-US" sz="2800" dirty="0" smtClean="0"/>
              <a:t>Clocker</a:t>
            </a:r>
            <a:r>
              <a:rPr lang="en-US" sz="2800" dirty="0"/>
              <a:t> </a:t>
            </a:r>
            <a:r>
              <a:rPr lang="en-US" sz="2800" dirty="0" smtClean="0"/>
              <a:t>(from </a:t>
            </a:r>
            <a:r>
              <a:rPr lang="en-US" sz="2800" dirty="0" err="1" smtClean="0"/>
              <a:t>Cloudsoft</a:t>
            </a:r>
            <a:r>
              <a:rPr lang="en-US" sz="2800" dirty="0" smtClean="0"/>
              <a:t>)</a:t>
            </a:r>
          </a:p>
          <a:p>
            <a:pPr lvl="1"/>
            <a:r>
              <a:rPr lang="en-US" sz="2400" dirty="0" smtClean="0"/>
              <a:t>Create Docker clouds orchestrated by Apache Brooklyn</a:t>
            </a:r>
          </a:p>
          <a:p>
            <a:pPr lvl="1"/>
            <a:r>
              <a:rPr lang="en-US" sz="2400" dirty="0" smtClean="0"/>
              <a:t>Single to multi host</a:t>
            </a:r>
          </a:p>
          <a:p>
            <a:pPr lvl="1"/>
            <a:r>
              <a:rPr lang="en-US" sz="2400" dirty="0" smtClean="0"/>
              <a:t>Intelligent container placement: resilience, scaling, fault tolerance, resource optimization</a:t>
            </a:r>
          </a:p>
          <a:p>
            <a:pPr lvl="1"/>
            <a:r>
              <a:rPr lang="en-US" sz="2400" dirty="0" smtClean="0"/>
              <a:t>Existing Brooklyn/CAMP blueprints port without change</a:t>
            </a:r>
          </a:p>
          <a:p>
            <a:r>
              <a:rPr lang="en-US" sz="2800" dirty="0" smtClean="0"/>
              <a:t>Apache Brooklyn</a:t>
            </a:r>
          </a:p>
          <a:p>
            <a:pPr lvl="1"/>
            <a:r>
              <a:rPr lang="en-US" sz="2400" dirty="0" err="1" smtClean="0"/>
              <a:t>jClouds</a:t>
            </a:r>
            <a:r>
              <a:rPr lang="en-US" sz="2400" dirty="0" smtClean="0"/>
              <a:t> API (cloud API agnostic) for provision</a:t>
            </a:r>
          </a:p>
          <a:p>
            <a:pPr lvl="1"/>
            <a:r>
              <a:rPr lang="en-US" sz="2400" dirty="0" smtClean="0"/>
              <a:t>Monitors and manages containers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onfiguration blueprints that use docker infrastructure</a:t>
            </a:r>
          </a:p>
          <a:p>
            <a:pPr lvl="1"/>
            <a:r>
              <a:rPr lang="en-US" sz="2400" dirty="0" smtClean="0"/>
              <a:t>Uses </a:t>
            </a:r>
            <a:r>
              <a:rPr lang="en-US" sz="2400" dirty="0" err="1" smtClean="0"/>
              <a:t>Dockerfiles</a:t>
            </a: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1" y="6078835"/>
            <a:ext cx="8839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http://thenewstack.io/an-open-source-story-clocker-does-what-docker-cant-do-alone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90164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745761"/>
            <a:ext cx="7815225" cy="57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9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73" y="6493933"/>
            <a:ext cx="2531527" cy="296335"/>
          </a:xfrm>
        </p:spPr>
        <p:txBody>
          <a:bodyPr/>
          <a:lstStyle/>
          <a:p>
            <a:r>
              <a:rPr lang="en-US" smtClean="0"/>
              <a:t>APRIL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662328" y="6493933"/>
            <a:ext cx="1058332" cy="296335"/>
          </a:xfrm>
        </p:spPr>
        <p:txBody>
          <a:bodyPr/>
          <a:lstStyle/>
          <a:p>
            <a:fld id="{2D50D4DD-DA6C-934B-92F7-C150A74B3240}" type="slidenum">
              <a:rPr lang="en-US" smtClean="0"/>
              <a:t>85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41" y="982128"/>
            <a:ext cx="6587066" cy="4940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9332" y="6083367"/>
            <a:ext cx="8720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"/>
                <a:cs typeface="Helvetica Neue"/>
                <a:hlinkClick r:id="rId3"/>
              </a:rPr>
              <a:t>http://www.appneta.com/blog/automated-testing-with-docker</a:t>
            </a:r>
            <a:r>
              <a:rPr lang="en-US" sz="1600" dirty="0" smtClean="0">
                <a:latin typeface="Helvetica Neue"/>
                <a:cs typeface="Helvetica Neue"/>
                <a:hlinkClick r:id="rId3"/>
              </a:rPr>
              <a:t>/</a:t>
            </a:r>
            <a:r>
              <a:rPr lang="en-US" sz="1600" dirty="0" smtClean="0">
                <a:latin typeface="Helvetica Neue"/>
                <a:cs typeface="Helvetica Neue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03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Not part of this presentation</a:t>
            </a:r>
          </a:p>
          <a:p>
            <a:r>
              <a:rPr lang="en-US" dirty="0" smtClean="0"/>
              <a:t>Worth reading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Samza</a:t>
            </a:r>
            <a:endParaRPr lang="en-US" dirty="0" smtClean="0"/>
          </a:p>
          <a:p>
            <a:pPr marL="468630" lvl="1" indent="0">
              <a:buNone/>
            </a:pPr>
            <a:r>
              <a:rPr lang="en-US" sz="1800" dirty="0">
                <a:hlinkClick r:id="rId2"/>
              </a:rPr>
              <a:t>http://blog.confluent.io/2015/03/04/turning-the-database-inside-out-with-apache-samza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08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52401" y="3115757"/>
            <a:ext cx="8839200" cy="541866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62857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sz="2800" dirty="0" smtClean="0"/>
              <a:t>Hardware</a:t>
            </a:r>
          </a:p>
          <a:p>
            <a:pPr lvl="1"/>
            <a:r>
              <a:rPr lang="en-US" sz="2400" dirty="0" smtClean="0"/>
              <a:t>“Quantum” processors – </a:t>
            </a:r>
            <a:r>
              <a:rPr lang="en-US" sz="2400" dirty="0" err="1" smtClean="0"/>
              <a:t>Qbits</a:t>
            </a:r>
            <a:endParaRPr lang="en-US" sz="2400" dirty="0" smtClean="0"/>
          </a:p>
          <a:p>
            <a:pPr lvl="1"/>
            <a:r>
              <a:rPr lang="en-US" sz="2400" dirty="0" smtClean="0"/>
              <a:t>Input, Output, Memory, CPU, Network</a:t>
            </a:r>
          </a:p>
          <a:p>
            <a:pPr marL="182880" indent="0">
              <a:buNone/>
            </a:pPr>
            <a:r>
              <a:rPr lang="en-US" sz="2800" dirty="0" smtClean="0"/>
              <a:t>Software</a:t>
            </a:r>
          </a:p>
          <a:p>
            <a:pPr lvl="1"/>
            <a:r>
              <a:rPr lang="en-US" sz="2400" dirty="0" smtClean="0"/>
              <a:t>Machine Learning, Artificial Intelligence</a:t>
            </a:r>
          </a:p>
          <a:p>
            <a:pPr lvl="1"/>
            <a:r>
              <a:rPr lang="en-US" sz="2400" dirty="0" smtClean="0"/>
              <a:t>Autonomous systems</a:t>
            </a:r>
          </a:p>
          <a:p>
            <a:pPr lvl="2"/>
            <a:r>
              <a:rPr lang="en-US" dirty="0" smtClean="0"/>
              <a:t>Self-Tuning -&gt; Self-Improving -&gt; Self-Coding</a:t>
            </a:r>
          </a:p>
          <a:p>
            <a:pPr marL="182880" indent="0">
              <a:buNone/>
            </a:pPr>
            <a:r>
              <a:rPr lang="en-US" sz="2800" dirty="0" smtClean="0"/>
              <a:t>Manufacturing</a:t>
            </a:r>
          </a:p>
          <a:p>
            <a:pPr lvl="1"/>
            <a:r>
              <a:rPr lang="en-US" sz="2400" dirty="0" smtClean="0"/>
              <a:t>3D printing </a:t>
            </a:r>
          </a:p>
          <a:p>
            <a:pPr lvl="1"/>
            <a:r>
              <a:rPr lang="en-US" sz="2400" dirty="0" smtClean="0"/>
              <a:t>A.I. managed hardware provisioning and “data center” construction”.  On-premise construction?</a:t>
            </a:r>
          </a:p>
          <a:p>
            <a:pPr marL="182880" indent="0">
              <a:buNone/>
            </a:pPr>
            <a:r>
              <a:rPr lang="en-US" sz="2800" dirty="0" smtClean="0"/>
              <a:t>Within 50 years, the Singularity?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Trends &amp;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8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82880" indent="0">
              <a:buNone/>
            </a:pPr>
            <a:r>
              <a:rPr lang="en-US" dirty="0" smtClean="0"/>
              <a:t>Ancestry?</a:t>
            </a:r>
          </a:p>
          <a:p>
            <a:r>
              <a:rPr lang="en-US" dirty="0" smtClean="0"/>
              <a:t>Jailing / BSD</a:t>
            </a:r>
          </a:p>
          <a:p>
            <a:r>
              <a:rPr lang="en-US" dirty="0" smtClean="0"/>
              <a:t>Solaris Zones </a:t>
            </a:r>
            <a:r>
              <a:rPr lang="en-US" smtClean="0"/>
              <a:t>/ Containers have </a:t>
            </a:r>
            <a:r>
              <a:rPr lang="en-US" dirty="0" smtClean="0"/>
              <a:t>been around for a long time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Containers?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217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7" y="1346200"/>
            <a:ext cx="8839201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March 11, 2015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D50D4DD-DA6C-934B-92F7-C150A74B3240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400" dirty="0">
                <a:hlinkClick r:id="rId2"/>
              </a:rPr>
              <a:t>http://highscalability.com/blog/2014/4/8/microservices-not-a-free-lunch.html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https://medium.com/aws-activate-startup-blog/using-containers-to-build-a-microservices-architecture-6e1b8bacb7d1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http://codesamplez.com/web-server/dockerize-an-application-from-scratch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http://blog.docker.com/2014/12/announcing-docker-machine-swarm-and-compose-for-orchestrating-distributed-apps</a:t>
            </a:r>
            <a:r>
              <a:rPr lang="en-US" sz="1400" dirty="0" smtClean="0">
                <a:hlinkClick r:id="rId5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6"/>
              </a:rPr>
              <a:t>http://www.infoq.com/articles/docker-</a:t>
            </a:r>
            <a:r>
              <a:rPr lang="en-US" sz="1400" dirty="0" smtClean="0">
                <a:hlinkClick r:id="rId6"/>
              </a:rPr>
              <a:t>future</a:t>
            </a:r>
            <a:endParaRPr lang="en-US" sz="1400" dirty="0" smtClean="0"/>
          </a:p>
          <a:p>
            <a:r>
              <a:rPr lang="en-US" sz="1400" dirty="0">
                <a:hlinkClick r:id="rId7"/>
              </a:rPr>
              <a:t>https://crate.io/blog/crate-flocker-weave-powerstrip-snowsprint</a:t>
            </a:r>
            <a:r>
              <a:rPr lang="en-US" sz="1400" dirty="0" smtClean="0">
                <a:hlinkClick r:id="rId7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8"/>
              </a:rPr>
              <a:t>https://coreos.com/using-coreos</a:t>
            </a:r>
            <a:r>
              <a:rPr lang="en-US" sz="1400" dirty="0" smtClean="0">
                <a:hlinkClick r:id="rId8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9"/>
              </a:rPr>
              <a:t>http://rancher.com/announcing-rancher-io-portable-infrastructure-services-for-docker</a:t>
            </a:r>
            <a:r>
              <a:rPr lang="en-US" sz="1400" dirty="0" smtClean="0">
                <a:hlinkClick r:id="rId9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10"/>
              </a:rPr>
              <a:t>http://nginx.com/blog/microservices-at-netflix-architectural-best-practices</a:t>
            </a:r>
            <a:r>
              <a:rPr lang="en-US" sz="1400" dirty="0" smtClean="0">
                <a:hlinkClick r:id="rId10"/>
              </a:rPr>
              <a:t>/</a:t>
            </a:r>
            <a:endParaRPr lang="en-US" sz="1400" dirty="0" smtClean="0"/>
          </a:p>
          <a:p>
            <a:r>
              <a:rPr lang="en-US" sz="1400" dirty="0">
                <a:hlinkClick r:id="rId11"/>
              </a:rPr>
              <a:t>http://zolmeister.com/2015/02/10x-service-discovery-at-clay-</a:t>
            </a:r>
            <a:r>
              <a:rPr lang="en-US" sz="1400" dirty="0" smtClean="0">
                <a:hlinkClick r:id="rId11"/>
              </a:rPr>
              <a:t>io.html</a:t>
            </a:r>
            <a:endParaRPr lang="en-US" sz="1400" dirty="0" smtClean="0"/>
          </a:p>
          <a:p>
            <a:r>
              <a:rPr lang="en-US" sz="1400" dirty="0">
                <a:hlinkClick r:id="rId12"/>
              </a:rPr>
              <a:t>http://zolmeister.com/2014/10/10x-architecture-at-clay-</a:t>
            </a:r>
            <a:r>
              <a:rPr lang="en-US" sz="1400" dirty="0" smtClean="0">
                <a:hlinkClick r:id="rId12"/>
              </a:rPr>
              <a:t>io.html</a:t>
            </a:r>
            <a:endParaRPr lang="en-US" sz="1400" dirty="0" smtClean="0"/>
          </a:p>
          <a:p>
            <a:r>
              <a:rPr lang="en-US" sz="1400" dirty="0">
                <a:hlinkClick r:id="rId13"/>
              </a:rPr>
              <a:t>http://zolmeister.com/2014/10/10x-logging-at-clay-</a:t>
            </a:r>
            <a:r>
              <a:rPr lang="en-US" sz="1400" dirty="0" smtClean="0">
                <a:hlinkClick r:id="rId13"/>
              </a:rPr>
              <a:t>io.html</a:t>
            </a:r>
            <a:endParaRPr lang="en-US" sz="14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2"/>
      </p:ext>
    </p:extLst>
  </p:cSld>
  <p:clrMapOvr>
    <a:masterClrMapping/>
  </p:clrMapOvr>
</p:sld>
</file>

<file path=ppt/theme/theme1.xml><?xml version="1.0" encoding="utf-8"?>
<a:theme xmlns:a="http://schemas.openxmlformats.org/drawingml/2006/main" name="fritz-devnexus">
  <a:themeElements>
    <a:clrScheme name="Custom 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76767"/>
      </a:accent1>
      <a:accent2>
        <a:srgbClr val="C3C3C3"/>
      </a:accent2>
      <a:accent3>
        <a:srgbClr val="5DC8DF"/>
      </a:accent3>
      <a:accent4>
        <a:srgbClr val="DBDBDB"/>
      </a:accent4>
      <a:accent5>
        <a:srgbClr val="3E96D2"/>
      </a:accent5>
      <a:accent6>
        <a:srgbClr val="F79646"/>
      </a:accent6>
      <a:hlink>
        <a:srgbClr val="57AB41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B6B084136608409C75BB7125DD0DDB" ma:contentTypeVersion="0" ma:contentTypeDescription="Create a new document." ma:contentTypeScope="" ma:versionID="56e9c67948c0e3fe29fa9e384a4a142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3498d81624ef822447c67fd40a3e28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6E7951-AC05-4141-BF3F-891E6F0ECE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F909D4-F8A4-4931-AA31-9F67C2DB1A7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E66C6F-1AC2-449B-A38C-B7E5068D4D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39261</TotalTime>
  <Words>4711</Words>
  <Application>Microsoft Macintosh PowerPoint</Application>
  <PresentationFormat>On-screen Show (4:3)</PresentationFormat>
  <Paragraphs>865</Paragraphs>
  <Slides>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fritz-devnexus</vt:lpstr>
      <vt:lpstr>Docker</vt:lpstr>
      <vt:lpstr>PowerPoint Presentation</vt:lpstr>
      <vt:lpstr>Agenda</vt:lpstr>
      <vt:lpstr>About Me</vt:lpstr>
      <vt:lpstr>Presentations</vt:lpstr>
      <vt:lpstr>PowerPoint Presentation</vt:lpstr>
      <vt:lpstr>Why Containers?</vt:lpstr>
      <vt:lpstr>Why Containers? </vt:lpstr>
      <vt:lpstr>Why Containers? </vt:lpstr>
      <vt:lpstr>Why Containers?</vt:lpstr>
      <vt:lpstr>PowerPoint Presentation</vt:lpstr>
      <vt:lpstr>Business value</vt:lpstr>
      <vt:lpstr>Business Value</vt:lpstr>
      <vt:lpstr>Business Value</vt:lpstr>
      <vt:lpstr>PowerPoint Presentation</vt:lpstr>
      <vt:lpstr>Adoption</vt:lpstr>
      <vt:lpstr>Adoption</vt:lpstr>
      <vt:lpstr>Adoption - Obstacles</vt:lpstr>
      <vt:lpstr>Adoption - Overcoming Obstacles</vt:lpstr>
      <vt:lpstr>PowerPoint Presentation</vt:lpstr>
      <vt:lpstr>Docker Basics</vt:lpstr>
      <vt:lpstr>Docker Basics</vt:lpstr>
      <vt:lpstr>Docker Basics</vt:lpstr>
      <vt:lpstr>Docker Basics – Dockerfiles </vt:lpstr>
      <vt:lpstr>Docker Basics – Virtual Environment vs. VM</vt:lpstr>
      <vt:lpstr>Docker Basics – How, What, Why</vt:lpstr>
      <vt:lpstr>Docker Basics</vt:lpstr>
      <vt:lpstr>Docker Basics</vt:lpstr>
      <vt:lpstr>Docker Basics</vt:lpstr>
      <vt:lpstr>Docker Basics</vt:lpstr>
      <vt:lpstr>Docker Basics</vt:lpstr>
      <vt:lpstr>Docker Basics </vt:lpstr>
      <vt:lpstr>Docker Basics – PaaS Frameworks </vt:lpstr>
      <vt:lpstr>Docker Basics - CoreOS</vt:lpstr>
      <vt:lpstr>Docker Basics - RancherOS</vt:lpstr>
      <vt:lpstr>PowerPoint Presentation</vt:lpstr>
      <vt:lpstr>Orchestration Toolkit</vt:lpstr>
      <vt:lpstr>Orchestration Toolkit – Docker Machine</vt:lpstr>
      <vt:lpstr>Orchestration Toolkit – Docker Swarm</vt:lpstr>
      <vt:lpstr>Orchestration Toolkit – Docker Swarm</vt:lpstr>
      <vt:lpstr>Orchestration Toolkit – Docker Swarm</vt:lpstr>
      <vt:lpstr>Orchestration Toolkit – Docker Swarm</vt:lpstr>
      <vt:lpstr>Orchestration Toolkit – Docker Compose</vt:lpstr>
      <vt:lpstr>Orchestration Toolkit – Docker Compose</vt:lpstr>
      <vt:lpstr>Orchestration Toolkit – Docker Compose</vt:lpstr>
      <vt:lpstr>Orchestration Toolkit - Schedulers</vt:lpstr>
      <vt:lpstr>Orchestration Toolkit - Schedulers</vt:lpstr>
      <vt:lpstr>PowerPoint Presentation</vt:lpstr>
      <vt:lpstr>Decompose the Monolith</vt:lpstr>
      <vt:lpstr>Decompose the Monolith</vt:lpstr>
      <vt:lpstr>Decompose the Monolith</vt:lpstr>
      <vt:lpstr>Decompose the Monolith</vt:lpstr>
      <vt:lpstr>Decompose the Monolith</vt:lpstr>
      <vt:lpstr>Decompose the Monolith</vt:lpstr>
      <vt:lpstr>Decompose the Monolith - Technique</vt:lpstr>
      <vt:lpstr>PowerPoint Presentation</vt:lpstr>
      <vt:lpstr>Microservices</vt:lpstr>
      <vt:lpstr>Microservices</vt:lpstr>
      <vt:lpstr>Microservices – tenets – SOLID </vt:lpstr>
      <vt:lpstr>Microservices –  Advantages</vt:lpstr>
      <vt:lpstr>Microservices –  Disadvantages</vt:lpstr>
      <vt:lpstr>Microservices – Best Practices</vt:lpstr>
      <vt:lpstr>Microservices</vt:lpstr>
      <vt:lpstr>PowerPoint Presentation</vt:lpstr>
      <vt:lpstr>API Gateway</vt:lpstr>
      <vt:lpstr>API Gateway</vt:lpstr>
      <vt:lpstr>API Gateway</vt:lpstr>
      <vt:lpstr>API Gateway – At Netflix</vt:lpstr>
      <vt:lpstr>PowerPoint Presentation</vt:lpstr>
      <vt:lpstr>Service Discovery</vt:lpstr>
      <vt:lpstr>Service Discovery</vt:lpstr>
      <vt:lpstr>Service Discovery</vt:lpstr>
      <vt:lpstr>Service Discovery</vt:lpstr>
      <vt:lpstr>Service Discovery – Fibers &gt; Asynch?</vt:lpstr>
      <vt:lpstr>Service Discovery – Clay.io example</vt:lpstr>
      <vt:lpstr>PowerPoint Presentation</vt:lpstr>
      <vt:lpstr>Security and Networking</vt:lpstr>
      <vt:lpstr>Security and Networking</vt:lpstr>
      <vt:lpstr>Security and Networking</vt:lpstr>
      <vt:lpstr>Security and Networking</vt:lpstr>
      <vt:lpstr>Security and Networking</vt:lpstr>
      <vt:lpstr>PowerPoint Presentation</vt:lpstr>
      <vt:lpstr>Putting it Together</vt:lpstr>
      <vt:lpstr>Putting it all Together</vt:lpstr>
      <vt:lpstr>Putting it Together</vt:lpstr>
      <vt:lpstr>Putting it Together</vt:lpstr>
      <vt:lpstr>Putting it Together</vt:lpstr>
      <vt:lpstr>PowerPoint Presentation</vt:lpstr>
      <vt:lpstr>Trends &amp; Innovation</vt:lpstr>
      <vt:lpstr>Questions?</vt:lpstr>
      <vt:lpstr>Resources</vt:lpstr>
    </vt:vector>
  </TitlesOfParts>
  <Company>IndieCat Creative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</dc:creator>
  <cp:lastModifiedBy>Todd Fritz</cp:lastModifiedBy>
  <cp:revision>2005</cp:revision>
  <dcterms:created xsi:type="dcterms:W3CDTF">2014-01-16T18:39:51Z</dcterms:created>
  <dcterms:modified xsi:type="dcterms:W3CDTF">2015-03-11T01:16:10Z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0x01010021B6B084136608409C75BB7125DD0DDB</vt:lpwstr>
  </property>
</Properties>
</file>